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72" r:id="rId1"/>
  </p:sldMasterIdLst>
  <p:notesMasterIdLst>
    <p:notesMasterId r:id="rId43"/>
  </p:notesMasterIdLst>
  <p:sldIdLst>
    <p:sldId id="256" r:id="rId2"/>
    <p:sldId id="274" r:id="rId3"/>
    <p:sldId id="329" r:id="rId4"/>
    <p:sldId id="261" r:id="rId5"/>
    <p:sldId id="338" r:id="rId6"/>
    <p:sldId id="330" r:id="rId7"/>
    <p:sldId id="334" r:id="rId8"/>
    <p:sldId id="342" r:id="rId9"/>
    <p:sldId id="333" r:id="rId10"/>
    <p:sldId id="275" r:id="rId11"/>
    <p:sldId id="346" r:id="rId12"/>
    <p:sldId id="287" r:id="rId13"/>
    <p:sldId id="332" r:id="rId14"/>
    <p:sldId id="277" r:id="rId15"/>
    <p:sldId id="276" r:id="rId16"/>
    <p:sldId id="337" r:id="rId17"/>
    <p:sldId id="343" r:id="rId18"/>
    <p:sldId id="344" r:id="rId19"/>
    <p:sldId id="345" r:id="rId20"/>
    <p:sldId id="278" r:id="rId21"/>
    <p:sldId id="279" r:id="rId22"/>
    <p:sldId id="280" r:id="rId23"/>
    <p:sldId id="283" r:id="rId24"/>
    <p:sldId id="285" r:id="rId25"/>
    <p:sldId id="284" r:id="rId26"/>
    <p:sldId id="266" r:id="rId27"/>
    <p:sldId id="328" r:id="rId28"/>
    <p:sldId id="269" r:id="rId29"/>
    <p:sldId id="289" r:id="rId30"/>
    <p:sldId id="309" r:id="rId31"/>
    <p:sldId id="307" r:id="rId32"/>
    <p:sldId id="270" r:id="rId33"/>
    <p:sldId id="272" r:id="rId34"/>
    <p:sldId id="335" r:id="rId35"/>
    <p:sldId id="327" r:id="rId36"/>
    <p:sldId id="315" r:id="rId37"/>
    <p:sldId id="349" r:id="rId38"/>
    <p:sldId id="339" r:id="rId39"/>
    <p:sldId id="350" r:id="rId40"/>
    <p:sldId id="347" r:id="rId41"/>
    <p:sldId id="34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Farrell" initials="KJF" lastIdx="6" clrIdx="6">
    <p:extLst/>
  </p:cmAuthor>
  <p:cmAuthor id="1" name="Farrell, Kaitlin" initials="FK" lastIdx="6" clrIdx="0">
    <p:extLst/>
  </p:cmAuthor>
  <p:cmAuthor id="8" name="K. Farrell" initials="KJF" lastIdx="7" clrIdx="7">
    <p:extLst/>
  </p:cmAuthor>
  <p:cmAuthor id="2" name="Cayelan C. Carey" initials="CCC" lastIdx="67" clrIdx="1">
    <p:extLst/>
  </p:cmAuthor>
  <p:cmAuthor id="9" name="KJF" initials="KJF" lastIdx="1" clrIdx="8">
    <p:extLst/>
  </p:cmAuthor>
  <p:cmAuthor id="3" name="Cayelan C. Carey" initials="CCC [2]" lastIdx="1" clrIdx="2">
    <p:extLst/>
  </p:cmAuthor>
  <p:cmAuthor id="10" name="Alex Hounshell" initials="AH" lastIdx="12" clrIdx="9">
    <p:extLst>
      <p:ext uri="{19B8F6BF-5375-455C-9EA6-DF929625EA0E}">
        <p15:presenceInfo xmlns:p15="http://schemas.microsoft.com/office/powerpoint/2012/main" userId="c1ee3e2389b74879" providerId="Windows Live"/>
      </p:ext>
    </p:extLst>
  </p:cmAuthor>
  <p:cmAuthor id="4" name="Cayelan C. Carey" initials="CCC [3]" lastIdx="1" clrIdx="3">
    <p:extLst/>
  </p:cmAuthor>
  <p:cmAuthor id="5" name="Cayelan C. Carey" initials="CCC [4]" lastIdx="1" clrIdx="4">
    <p:extLst/>
  </p:cmAuthor>
  <p:cmAuthor id="6" name="Cayelan C. Carey" initials="CCC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00B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9" autoAdjust="0"/>
    <p:restoredTop sz="73848" autoAdjust="0"/>
  </p:normalViewPr>
  <p:slideViewPr>
    <p:cSldViewPr snapToGrid="0" snapToObjects="1">
      <p:cViewPr varScale="1">
        <p:scale>
          <a:sx n="64" d="100"/>
          <a:sy n="64" d="100"/>
        </p:scale>
        <p:origin x="2290" y="58"/>
      </p:cViewPr>
      <p:guideLst/>
    </p:cSldViewPr>
  </p:slideViewPr>
  <p:notesTextViewPr>
    <p:cViewPr>
      <p:scale>
        <a:sx n="1" d="1"/>
        <a:sy n="1" d="1"/>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D5E7E-5A56-4EF6-B275-4418C0D70E4E}" type="datetimeFigureOut">
              <a:rPr lang="en-US" smtClean="0"/>
              <a:t>4/15/2020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3A8-58DE-49DC-9245-9F9544461F34}" type="slidenum">
              <a:rPr lang="en-US" smtClean="0"/>
              <a:t>‹#›</a:t>
            </a:fld>
            <a:endParaRPr lang="en-US"/>
          </a:p>
        </p:txBody>
      </p:sp>
    </p:spTree>
    <p:extLst>
      <p:ext uri="{BB962C8B-B14F-4D97-AF65-F5344CB8AC3E}">
        <p14:creationId xmlns:p14="http://schemas.microsoft.com/office/powerpoint/2010/main" val="168091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sz="1200" kern="1200" dirty="0">
                <a:solidFill>
                  <a:schemeClr val="tx1"/>
                </a:solidFill>
                <a:effectLst/>
                <a:latin typeface="+mn-lt"/>
                <a:ea typeface="+mn-ea"/>
                <a:cs typeface="+mn-cs"/>
              </a:rPr>
              <a:t>Welcome students to class. It might be helpful to go around the room and briefly discuss if anyone has experience programming or modeling. The point of this is to emphasize that most students are likely novices, and that asking lots of questions is ok because their peers are novices as well. </a:t>
            </a:r>
          </a:p>
          <a:p>
            <a:pPr marL="171450" lvl="0" indent="-171450">
              <a:buFontTx/>
              <a:buChar char="-"/>
            </a:pPr>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a:p>
            <a:pPr marL="171450" lvl="0" indent="-171450">
              <a:buFontTx/>
              <a:buChar char="-"/>
            </a:pPr>
            <a:r>
              <a:rPr lang="en-US" sz="1200" kern="1200" dirty="0">
                <a:solidFill>
                  <a:schemeClr val="tx1"/>
                </a:solidFill>
                <a:effectLst/>
                <a:latin typeface="+mn-lt"/>
                <a:ea typeface="+mn-ea"/>
                <a:cs typeface="+mn-cs"/>
              </a:rPr>
              <a:t>We generally try</a:t>
            </a:r>
            <a:r>
              <a:rPr lang="en-US" sz="1200" kern="1200" baseline="0" dirty="0">
                <a:solidFill>
                  <a:schemeClr val="tx1"/>
                </a:solidFill>
                <a:effectLst/>
                <a:latin typeface="+mn-lt"/>
                <a:ea typeface="+mn-ea"/>
                <a:cs typeface="+mn-cs"/>
              </a:rPr>
              <a:t> to organize the classroom so that students with similar operating systems (e.g., Mac vs PC) can work together; this module asks students to work in pairs.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1</a:t>
            </a:fld>
            <a:endParaRPr lang="en-US"/>
          </a:p>
        </p:txBody>
      </p:sp>
    </p:spTree>
    <p:extLst>
      <p:ext uri="{BB962C8B-B14F-4D97-AF65-F5344CB8AC3E}">
        <p14:creationId xmlns:p14="http://schemas.microsoft.com/office/powerpoint/2010/main" val="204835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Drivers of GHG fluxes occur at both local and regional scales:</a:t>
            </a:r>
            <a:r>
              <a:rPr lang="en-US" sz="1200" kern="1200" baseline="0" dirty="0">
                <a:solidFill>
                  <a:schemeClr val="tx1"/>
                </a:solidFill>
                <a:effectLst/>
                <a:latin typeface="+mn-lt"/>
                <a:ea typeface="+mn-ea"/>
                <a:cs typeface="+mn-cs"/>
              </a:rPr>
              <a:t> e.g., lake characteristics such as phytoplankton concentrations are local factors, whereas weather/climate patterns tend to be regional</a:t>
            </a:r>
            <a:r>
              <a:rPr lang="en-US" sz="1200" kern="1200" dirty="0">
                <a:solidFill>
                  <a:schemeClr val="tx1"/>
                </a:solidFill>
                <a:effectLst/>
                <a:latin typeface="+mn-lt"/>
                <a:ea typeface="+mn-ea"/>
                <a:cs typeface="+mn-cs"/>
              </a:rPr>
              <a:t>. </a:t>
            </a:r>
          </a:p>
          <a:p>
            <a:pPr marL="171450" indent="-171450">
              <a:buFontTx/>
              <a:buChar char="-"/>
            </a:pPr>
            <a:r>
              <a:rPr lang="en-US" sz="1200" kern="1200" dirty="0">
                <a:solidFill>
                  <a:schemeClr val="tx1"/>
                </a:solidFill>
                <a:effectLst/>
                <a:latin typeface="+mn-lt"/>
                <a:ea typeface="+mn-ea"/>
                <a:cs typeface="+mn-cs"/>
              </a:rPr>
              <a:t>Looking at the effects of drivers operating at multiple scales uses a macrosystems ecology approach, which entails studying ecological dynamics and feedbacks across multiple spatial and temporal scales.</a:t>
            </a:r>
          </a:p>
          <a:p>
            <a:pPr marL="171450" indent="-171450">
              <a:buFontTx/>
              <a:buChar char="-"/>
            </a:pPr>
            <a:r>
              <a:rPr lang="en-US" sz="1200" kern="1200" dirty="0">
                <a:solidFill>
                  <a:schemeClr val="tx1"/>
                </a:solidFill>
                <a:effectLst/>
                <a:latin typeface="+mn-lt"/>
                <a:ea typeface="+mn-ea"/>
                <a:cs typeface="+mn-cs"/>
              </a:rPr>
              <a:t>Here, we are using a macrosystems approach combining high-frequency sensor data and simulation models to compare the effects of local and regional drivers on greenhouse gas emissions.</a:t>
            </a:r>
          </a:p>
          <a:p>
            <a:pPr marL="171450" indent="-171450">
              <a:buFontTx/>
              <a:buChar char="-"/>
            </a:pPr>
            <a:r>
              <a:rPr lang="en-US" sz="1200" kern="1200" dirty="0">
                <a:solidFill>
                  <a:schemeClr val="tx1"/>
                </a:solidFill>
                <a:effectLst/>
                <a:latin typeface="+mn-lt"/>
                <a:ea typeface="+mn-ea"/>
                <a:cs typeface="+mn-cs"/>
              </a:rPr>
              <a:t>We will also be exploring macro-scale feedbacks to explore how changes in GHG fluxes from lakes under warming conditions will either exacerbate or mitigate future warming.</a:t>
            </a:r>
          </a:p>
        </p:txBody>
      </p:sp>
      <p:sp>
        <p:nvSpPr>
          <p:cNvPr id="4" name="Slide Number Placeholder 3"/>
          <p:cNvSpPr>
            <a:spLocks noGrp="1"/>
          </p:cNvSpPr>
          <p:nvPr>
            <p:ph type="sldNum" sz="quarter" idx="10"/>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3457970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Where a macroscale component can be any driver on an ecosystem that occurs on a different temporal or spatial scale than the macroscale component it has an effect on</a:t>
            </a:r>
          </a:p>
          <a:p>
            <a:pPr marL="171450" indent="-171450">
              <a:buFontTx/>
              <a:buChar char="-"/>
            </a:pPr>
            <a:r>
              <a:rPr lang="en-US" dirty="0"/>
              <a:t>I.e., local vegetation cover both influences (through evapotranspiration) and is influenced by regional precipitation patterns, creating a feedback loop (Heffernan et al., 2014)</a:t>
            </a:r>
          </a:p>
        </p:txBody>
      </p:sp>
      <p:sp>
        <p:nvSpPr>
          <p:cNvPr id="4" name="Slide Number Placeholder 3"/>
          <p:cNvSpPr>
            <a:spLocks noGrp="1"/>
          </p:cNvSpPr>
          <p:nvPr>
            <p:ph type="sldNum" sz="quarter" idx="5"/>
          </p:nvPr>
        </p:nvSpPr>
        <p:spPr/>
        <p:txBody>
          <a:bodyPr/>
          <a:lstStyle/>
          <a:p>
            <a:fld id="{866223A8-58DE-49DC-9245-9F9544461F34}" type="slidenum">
              <a:rPr lang="en-US" smtClean="0"/>
              <a:t>11</a:t>
            </a:fld>
            <a:endParaRPr lang="en-US"/>
          </a:p>
        </p:txBody>
      </p:sp>
    </p:spTree>
    <p:extLst>
      <p:ext uri="{BB962C8B-B14F-4D97-AF65-F5344CB8AC3E}">
        <p14:creationId xmlns:p14="http://schemas.microsoft.com/office/powerpoint/2010/main" val="88371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will use ideas in macrosystems ecology to understand how local and regional drives impact GHG fluxes from lakes and explore how the relationship between global temperature and lake GHG fluxes will further alter GHG concentrations in the atmosphere</a:t>
            </a:r>
          </a:p>
          <a:p>
            <a:pPr marL="171450" indent="-171450">
              <a:buFontTx/>
              <a:buChar char="-"/>
            </a:pPr>
            <a:r>
              <a:rPr lang="en-US" sz="1200" kern="1200" dirty="0">
                <a:solidFill>
                  <a:schemeClr val="tx1"/>
                </a:solidFill>
                <a:effectLst/>
                <a:latin typeface="+mn-lt"/>
                <a:ea typeface="+mn-ea"/>
                <a:cs typeface="+mn-cs"/>
              </a:rPr>
              <a:t>Ultimately, this will further impact future warming and thus additional GHG fluxes from lakes in the future.</a:t>
            </a:r>
          </a:p>
        </p:txBody>
      </p:sp>
      <p:sp>
        <p:nvSpPr>
          <p:cNvPr id="4" name="Slide Number Placeholder 3"/>
          <p:cNvSpPr>
            <a:spLocks noGrp="1"/>
          </p:cNvSpPr>
          <p:nvPr>
            <p:ph type="sldNum" sz="quarter" idx="10"/>
          </p:nvPr>
        </p:nvSpPr>
        <p:spPr/>
        <p:txBody>
          <a:bodyPr/>
          <a:lstStyle/>
          <a:p>
            <a:fld id="{866223A8-58DE-49DC-9245-9F9544461F34}" type="slidenum">
              <a:rPr lang="en-US" smtClean="0"/>
              <a:t>12</a:t>
            </a:fld>
            <a:endParaRPr lang="en-US"/>
          </a:p>
        </p:txBody>
      </p:sp>
    </p:spTree>
    <p:extLst>
      <p:ext uri="{BB962C8B-B14F-4D97-AF65-F5344CB8AC3E}">
        <p14:creationId xmlns:p14="http://schemas.microsoft.com/office/powerpoint/2010/main" val="1526997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Studying macro-scale feedbacks in lakes is important due to the important role lakes play in the global C-cycle.</a:t>
            </a:r>
          </a:p>
          <a:p>
            <a:pPr marL="171450" indent="-171450">
              <a:buFontTx/>
              <a:buChar char="-"/>
            </a:pPr>
            <a:r>
              <a:rPr lang="en-US" dirty="0"/>
              <a:t>Additionally, it allows us to explore whether lakes will play an even larger role as a GHG sink or source under warming conditions.</a:t>
            </a:r>
          </a:p>
          <a:p>
            <a:pPr marL="171450" indent="-171450">
              <a:buFontTx/>
              <a:buChar char="-"/>
            </a:pPr>
            <a:r>
              <a:rPr lang="en-US" dirty="0"/>
              <a:t>This will either lead to reduced or enhanced warming in the future.</a:t>
            </a:r>
          </a:p>
          <a:p>
            <a:pPr marL="171450" indent="-171450">
              <a:buFontTx/>
              <a:buChar char="-"/>
            </a:pPr>
            <a:r>
              <a:rPr lang="en-US" dirty="0"/>
              <a:t>Emphasize to students that this is a real topic of active ecological inquiry that researchers are working on</a:t>
            </a:r>
          </a:p>
        </p:txBody>
      </p:sp>
      <p:sp>
        <p:nvSpPr>
          <p:cNvPr id="4" name="Slide Number Placeholder 3"/>
          <p:cNvSpPr>
            <a:spLocks noGrp="1"/>
          </p:cNvSpPr>
          <p:nvPr>
            <p:ph type="sldNum" sz="quarter" idx="5"/>
          </p:nvPr>
        </p:nvSpPr>
        <p:spPr/>
        <p:txBody>
          <a:bodyPr/>
          <a:lstStyle/>
          <a:p>
            <a:fld id="{866223A8-58DE-49DC-9245-9F9544461F34}" type="slidenum">
              <a:rPr lang="en-US" smtClean="0"/>
              <a:t>13</a:t>
            </a:fld>
            <a:endParaRPr lang="en-US"/>
          </a:p>
        </p:txBody>
      </p:sp>
    </p:spTree>
    <p:extLst>
      <p:ext uri="{BB962C8B-B14F-4D97-AF65-F5344CB8AC3E}">
        <p14:creationId xmlns:p14="http://schemas.microsoft.com/office/powerpoint/2010/main" val="2604683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we are going to focus on how warming temperatures and local lake characteristics may interact to create macro-scale feedbacks through the alteration of lake GHG fluxes.</a:t>
            </a:r>
          </a:p>
        </p:txBody>
      </p:sp>
      <p:sp>
        <p:nvSpPr>
          <p:cNvPr id="4" name="Slide Number Placeholder 3"/>
          <p:cNvSpPr>
            <a:spLocks noGrp="1"/>
          </p:cNvSpPr>
          <p:nvPr>
            <p:ph type="sldNum" sz="quarter" idx="10"/>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158661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To study the effects of climate on local lakes, researchers use models, because it is impossible to manipulate factors such as solar radiation and air temperatures on lake ecosystems. </a:t>
            </a:r>
          </a:p>
          <a:p>
            <a:pPr marL="171450" indent="-171450">
              <a:buFontTx/>
              <a:buChar char="-"/>
            </a:pPr>
            <a:r>
              <a:rPr lang="en-US" sz="1200" kern="1200" dirty="0">
                <a:solidFill>
                  <a:schemeClr val="tx1"/>
                </a:solidFill>
                <a:effectLst/>
                <a:latin typeface="+mn-lt"/>
                <a:ea typeface="+mn-ea"/>
                <a:cs typeface="+mn-cs"/>
              </a:rPr>
              <a:t>However, simulation modeling allows us to test how changes in one or more drivers alters lake GHG concentrations. Simulation models allow us to manipulate weather and predict GHG emissions, and test the effects of lots of modeling experiments. For example, an experiment could be if air temperatures increased by </a:t>
            </a:r>
            <a:r>
              <a:rPr lang="en-US" sz="1200" kern="1200" dirty="0" err="1">
                <a:solidFill>
                  <a:schemeClr val="tx1"/>
                </a:solidFill>
                <a:effectLst/>
                <a:latin typeface="+mn-lt"/>
                <a:ea typeface="+mn-ea"/>
                <a:cs typeface="+mn-cs"/>
              </a:rPr>
              <a:t>2°C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141572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slide to introduce global warming potential – the information is also contained in the R script, but instructors can introduce during the lecture as well.</a:t>
            </a:r>
          </a:p>
        </p:txBody>
      </p:sp>
      <p:sp>
        <p:nvSpPr>
          <p:cNvPr id="4" name="Slide Number Placeholder 3"/>
          <p:cNvSpPr>
            <a:spLocks noGrp="1"/>
          </p:cNvSpPr>
          <p:nvPr>
            <p:ph type="sldNum" sz="quarter" idx="5"/>
          </p:nvPr>
        </p:nvSpPr>
        <p:spPr/>
        <p:txBody>
          <a:bodyPr/>
          <a:lstStyle/>
          <a:p>
            <a:fld id="{866223A8-58DE-49DC-9245-9F9544461F34}" type="slidenum">
              <a:rPr lang="en-US" smtClean="0"/>
              <a:t>16</a:t>
            </a:fld>
            <a:endParaRPr lang="en-US"/>
          </a:p>
        </p:txBody>
      </p:sp>
    </p:spTree>
    <p:extLst>
      <p:ext uri="{BB962C8B-B14F-4D97-AF65-F5344CB8AC3E}">
        <p14:creationId xmlns:p14="http://schemas.microsoft.com/office/powerpoint/2010/main" val="1757190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introduce GLM and R to students, have students complete the pre-module activity in the student hand-out in which they circle their hypotheses from each of the concentrations shown in the boxes. The following slide can be shown while students complete the activity (with their partner!). We recommend discussing answers as a class before moving on. The following slide includes the answers.</a:t>
            </a:r>
          </a:p>
          <a:p>
            <a:r>
              <a:rPr lang="en-US" dirty="0"/>
              <a:t>NOTE: It is important to emphasize, the goal of this diagram is to think about how INDIVIDUAL processes will influence GHG concentrations in lakes. Therefore, students’ should think about each process as being completely compartmentalized!</a:t>
            </a:r>
          </a:p>
        </p:txBody>
      </p:sp>
      <p:sp>
        <p:nvSpPr>
          <p:cNvPr id="4" name="Slide Number Placeholder 3"/>
          <p:cNvSpPr>
            <a:spLocks noGrp="1"/>
          </p:cNvSpPr>
          <p:nvPr>
            <p:ph type="sldNum" sz="quarter" idx="5"/>
          </p:nvPr>
        </p:nvSpPr>
        <p:spPr/>
        <p:txBody>
          <a:bodyPr/>
          <a:lstStyle/>
          <a:p>
            <a:fld id="{866223A8-58DE-49DC-9245-9F9544461F34}" type="slidenum">
              <a:rPr lang="en-US" smtClean="0"/>
              <a:t>18</a:t>
            </a:fld>
            <a:endParaRPr lang="en-US"/>
          </a:p>
        </p:txBody>
      </p:sp>
    </p:spTree>
    <p:extLst>
      <p:ext uri="{BB962C8B-B14F-4D97-AF65-F5344CB8AC3E}">
        <p14:creationId xmlns:p14="http://schemas.microsoft.com/office/powerpoint/2010/main" val="917889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includes answers to the pre-module activity. We recommend discussing answers as a class to ensure all students understand how processes in lakes may change in the future and how this impacts greenhouse gas concentrations. Note: That while we can accurately predict how individual processes will change under climate change, what we don’t know is how the processes will interact to change in the future! This is why we use models: we can use models to see how all of these processes interact to lead to overall changes in greenhouse gas emissions from lakes.</a:t>
            </a:r>
          </a:p>
        </p:txBody>
      </p:sp>
      <p:sp>
        <p:nvSpPr>
          <p:cNvPr id="4" name="Slide Number Placeholder 3"/>
          <p:cNvSpPr>
            <a:spLocks noGrp="1"/>
          </p:cNvSpPr>
          <p:nvPr>
            <p:ph type="sldNum" sz="quarter" idx="5"/>
          </p:nvPr>
        </p:nvSpPr>
        <p:spPr/>
        <p:txBody>
          <a:bodyPr/>
          <a:lstStyle/>
          <a:p>
            <a:fld id="{866223A8-58DE-49DC-9245-9F9544461F34}" type="slidenum">
              <a:rPr lang="en-US" smtClean="0"/>
              <a:t>19</a:t>
            </a:fld>
            <a:endParaRPr lang="en-US"/>
          </a:p>
        </p:txBody>
      </p:sp>
    </p:spTree>
    <p:extLst>
      <p:ext uri="{BB962C8B-B14F-4D97-AF65-F5344CB8AC3E}">
        <p14:creationId xmlns:p14="http://schemas.microsoft.com/office/powerpoint/2010/main" val="298623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sz="1200" kern="1200" dirty="0">
                <a:solidFill>
                  <a:schemeClr val="tx1"/>
                </a:solidFill>
                <a:effectLst/>
                <a:latin typeface="+mn-lt"/>
                <a:ea typeface="+mn-ea"/>
                <a:cs typeface="+mn-cs"/>
              </a:rPr>
              <a:t>The simulation model we are going to use is GLM (the General Lake Model), which was developed in 2012 as an open-source model by researchers in GLEON, the Global Lakes Ecological Observatory Network.</a:t>
            </a:r>
          </a:p>
          <a:p>
            <a:pPr marL="171450" lvl="0" indent="-171450">
              <a:buFontTx/>
              <a:buChar char="-"/>
            </a:pPr>
            <a:r>
              <a:rPr lang="en-US" sz="1200" kern="1200" dirty="0">
                <a:solidFill>
                  <a:schemeClr val="tx1"/>
                </a:solidFill>
                <a:effectLst/>
                <a:latin typeface="+mn-lt"/>
                <a:ea typeface="+mn-ea"/>
                <a:cs typeface="+mn-cs"/>
              </a:rPr>
              <a:t>GLM gives us the opportunity to do climate change experiments, in which we modify different climate conditions and study their effects on the lake. </a:t>
            </a:r>
          </a:p>
        </p:txBody>
      </p:sp>
      <p:sp>
        <p:nvSpPr>
          <p:cNvPr id="4" name="Slide Number Placeholder 3"/>
          <p:cNvSpPr>
            <a:spLocks noGrp="1"/>
          </p:cNvSpPr>
          <p:nvPr>
            <p:ph type="sldNum" sz="quarter" idx="10"/>
          </p:nvPr>
        </p:nvSpPr>
        <p:spPr/>
        <p:txBody>
          <a:bodyPr/>
          <a:lstStyle/>
          <a:p>
            <a:fld id="{58020EE3-0E66-7545-AD0E-C93C74C0187D}" type="slidenum">
              <a:rPr lang="en-US" smtClean="0"/>
              <a:t>20</a:t>
            </a:fld>
            <a:endParaRPr lang="en-US"/>
          </a:p>
        </p:txBody>
      </p:sp>
    </p:spTree>
    <p:extLst>
      <p:ext uri="{BB962C8B-B14F-4D97-AF65-F5344CB8AC3E}">
        <p14:creationId xmlns:p14="http://schemas.microsoft.com/office/powerpoint/2010/main" val="115680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Introduce students to the activities they will complete in class.</a:t>
            </a:r>
          </a:p>
        </p:txBody>
      </p:sp>
      <p:sp>
        <p:nvSpPr>
          <p:cNvPr id="4" name="Slide Number Placeholder 3"/>
          <p:cNvSpPr>
            <a:spLocks noGrp="1"/>
          </p:cNvSpPr>
          <p:nvPr>
            <p:ph type="sldNum" sz="quarter" idx="10"/>
          </p:nvPr>
        </p:nvSpPr>
        <p:spPr/>
        <p:txBody>
          <a:bodyPr/>
          <a:lstStyle/>
          <a:p>
            <a:fld id="{866223A8-58DE-49DC-9245-9F9544461F34}" type="slidenum">
              <a:rPr lang="en-US" smtClean="0"/>
              <a:t>2</a:t>
            </a:fld>
            <a:endParaRPr lang="en-US"/>
          </a:p>
        </p:txBody>
      </p:sp>
    </p:spTree>
    <p:extLst>
      <p:ext uri="{BB962C8B-B14F-4D97-AF65-F5344CB8AC3E}">
        <p14:creationId xmlns:p14="http://schemas.microsoft.com/office/powerpoint/2010/main" val="96299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GLM is a lake physics model, which uses climate forcing data as input (e.g., inflows, snow, wind, temperature, humidity, radiation) and models lake thermal structure, with lake temperature</a:t>
            </a:r>
            <a:r>
              <a:rPr lang="en-US" sz="1200" kern="1200" baseline="0" dirty="0">
                <a:solidFill>
                  <a:schemeClr val="tx1"/>
                </a:solidFill>
                <a:effectLst/>
                <a:latin typeface="+mn-lt"/>
                <a:ea typeface="+mn-ea"/>
                <a:cs typeface="+mn-cs"/>
              </a:rPr>
              <a:t> profiles</a:t>
            </a:r>
            <a:r>
              <a:rPr lang="en-US" sz="1200" kern="1200" dirty="0">
                <a:solidFill>
                  <a:schemeClr val="tx1"/>
                </a:solidFill>
                <a:effectLst/>
                <a:latin typeface="+mn-lt"/>
                <a:ea typeface="+mn-ea"/>
                <a:cs typeface="+mn-cs"/>
              </a:rPr>
              <a:t> as output. </a:t>
            </a:r>
          </a:p>
        </p:txBody>
      </p:sp>
      <p:sp>
        <p:nvSpPr>
          <p:cNvPr id="4" name="Slide Number Placeholder 3"/>
          <p:cNvSpPr>
            <a:spLocks noGrp="1"/>
          </p:cNvSpPr>
          <p:nvPr>
            <p:ph type="sldNum" sz="quarter" idx="10"/>
          </p:nvPr>
        </p:nvSpPr>
        <p:spPr/>
        <p:txBody>
          <a:bodyPr/>
          <a:lstStyle/>
          <a:p>
            <a:fld id="{58020EE3-0E66-7545-AD0E-C93C74C0187D}" type="slidenum">
              <a:rPr lang="en-US" smtClean="0"/>
              <a:t>21</a:t>
            </a:fld>
            <a:endParaRPr lang="en-US"/>
          </a:p>
        </p:txBody>
      </p:sp>
    </p:spTree>
    <p:extLst>
      <p:ext uri="{BB962C8B-B14F-4D97-AF65-F5344CB8AC3E}">
        <p14:creationId xmlns:p14="http://schemas.microsoft.com/office/powerpoint/2010/main" val="864214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GLM is then coupled with a biogeochemical model that models changes in water chemistry and biology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In this way, we can see how physical changes (temperature) will impact the biogeochemical cycling in many different lake ecosystems.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For this module, we will be focusing on CO</a:t>
            </a:r>
            <a:r>
              <a:rPr lang="en-US" sz="1200" kern="1200" baseline="-25000" dirty="0">
                <a:solidFill>
                  <a:schemeClr val="tx1"/>
                </a:solidFill>
                <a:effectLst/>
                <a:latin typeface="+mn-lt"/>
                <a:ea typeface="+mn-ea"/>
                <a:cs typeface="+mn-cs"/>
              </a:rPr>
              <a:t>2</a:t>
            </a:r>
            <a:r>
              <a:rPr lang="en-US" sz="1200" kern="1200" baseline="0" dirty="0">
                <a:solidFill>
                  <a:schemeClr val="tx1"/>
                </a:solidFill>
                <a:effectLst/>
                <a:latin typeface="+mn-lt"/>
                <a:ea typeface="+mn-ea"/>
                <a:cs typeface="+mn-cs"/>
              </a:rPr>
              <a:t> and CH</a:t>
            </a:r>
            <a:r>
              <a:rPr lang="en-US" sz="1200" kern="1200" baseline="-25000" dirty="0">
                <a:solidFill>
                  <a:schemeClr val="tx1"/>
                </a:solidFill>
                <a:effectLst/>
                <a:latin typeface="+mn-lt"/>
                <a:ea typeface="+mn-ea"/>
                <a:cs typeface="+mn-cs"/>
              </a:rPr>
              <a:t>4</a:t>
            </a:r>
            <a:r>
              <a:rPr lang="en-US" sz="1200" kern="1200" baseline="0" dirty="0">
                <a:solidFill>
                  <a:schemeClr val="tx1"/>
                </a:solidFill>
                <a:effectLst/>
                <a:latin typeface="+mn-lt"/>
                <a:ea typeface="+mn-ea"/>
                <a:cs typeface="+mn-cs"/>
              </a:rPr>
              <a:t> fluxes at the lake-atmosphere interface.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22</a:t>
            </a:fld>
            <a:endParaRPr lang="en-US"/>
          </a:p>
        </p:txBody>
      </p:sp>
    </p:spTree>
    <p:extLst>
      <p:ext uri="{BB962C8B-B14F-4D97-AF65-F5344CB8AC3E}">
        <p14:creationId xmlns:p14="http://schemas.microsoft.com/office/powerpoint/2010/main" val="2963223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23</a:t>
            </a:fld>
            <a:endParaRPr lang="en-US"/>
          </a:p>
        </p:txBody>
      </p:sp>
    </p:spTree>
    <p:extLst>
      <p:ext uri="{BB962C8B-B14F-4D97-AF65-F5344CB8AC3E}">
        <p14:creationId xmlns:p14="http://schemas.microsoft.com/office/powerpoint/2010/main" val="229344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a .</a:t>
            </a:r>
            <a:r>
              <a:rPr lang="en-US" dirty="0" err="1"/>
              <a:t>nml</a:t>
            </a:r>
            <a:r>
              <a:rPr lang="en-US" dirty="0"/>
              <a:t> file which contains information on the lake characteristics. This will be different for each lake we model today.</a:t>
            </a:r>
          </a:p>
        </p:txBody>
      </p:sp>
      <p:sp>
        <p:nvSpPr>
          <p:cNvPr id="4" name="Slide Number Placeholder 3"/>
          <p:cNvSpPr>
            <a:spLocks noGrp="1"/>
          </p:cNvSpPr>
          <p:nvPr>
            <p:ph type="sldNum" sz="quarter" idx="10"/>
          </p:nvPr>
        </p:nvSpPr>
        <p:spPr/>
        <p:txBody>
          <a:bodyPr/>
          <a:lstStyle/>
          <a:p>
            <a:fld id="{58020EE3-0E66-7545-AD0E-C93C74C0187D}" type="slidenum">
              <a:rPr lang="en-US" smtClean="0"/>
              <a:t>24</a:t>
            </a:fld>
            <a:endParaRPr lang="en-US"/>
          </a:p>
        </p:txBody>
      </p:sp>
    </p:spTree>
    <p:extLst>
      <p:ext uri="{BB962C8B-B14F-4D97-AF65-F5344CB8AC3E}">
        <p14:creationId xmlns:p14="http://schemas.microsoft.com/office/powerpoint/2010/main" val="361377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also have a met file which contains all of the meteorological information needed to force the model.</a:t>
            </a:r>
          </a:p>
          <a:p>
            <a:pPr marL="171450" indent="-171450">
              <a:buFontTx/>
              <a:buChar char="-"/>
            </a:pPr>
            <a:r>
              <a:rPr lang="en-US" sz="1200" kern="1200" dirty="0">
                <a:solidFill>
                  <a:schemeClr val="tx1"/>
                </a:solidFill>
                <a:effectLst/>
                <a:latin typeface="+mn-lt"/>
                <a:ea typeface="+mn-ea"/>
                <a:cs typeface="+mn-cs"/>
              </a:rPr>
              <a:t>We can change the met file to simulate warming conditions, in this case +2, +4, and +6</a:t>
            </a:r>
            <a:r>
              <a:rPr lang="en-US" sz="1200" kern="1200" baseline="30000" dirty="0">
                <a:solidFill>
                  <a:schemeClr val="tx1"/>
                </a:solidFill>
                <a:effectLst/>
                <a:latin typeface="+mn-lt"/>
                <a:ea typeface="+mn-ea"/>
                <a:cs typeface="+mn-cs"/>
              </a:rPr>
              <a:t>o</a:t>
            </a:r>
            <a:r>
              <a:rPr lang="en-US" sz="1200" kern="1200" baseline="0" dirty="0">
                <a:solidFill>
                  <a:schemeClr val="tx1"/>
                </a:solidFill>
                <a:effectLst/>
                <a:latin typeface="+mn-lt"/>
                <a:ea typeface="+mn-ea"/>
                <a:cs typeface="+mn-cs"/>
              </a:rPr>
              <a:t>C increases in air temperature.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25</a:t>
            </a:fld>
            <a:endParaRPr lang="en-US"/>
          </a:p>
        </p:txBody>
      </p:sp>
    </p:spTree>
    <p:extLst>
      <p:ext uri="{BB962C8B-B14F-4D97-AF65-F5344CB8AC3E}">
        <p14:creationId xmlns:p14="http://schemas.microsoft.com/office/powerpoint/2010/main" val="886563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26</a:t>
            </a:fld>
            <a:endParaRPr lang="en-US"/>
          </a:p>
        </p:txBody>
      </p:sp>
    </p:spTree>
    <p:extLst>
      <p:ext uri="{BB962C8B-B14F-4D97-AF65-F5344CB8AC3E}">
        <p14:creationId xmlns:p14="http://schemas.microsoft.com/office/powerpoint/2010/main" val="3690536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We’ll focus on four different lakes that each have unique characteristics. All of these lakes have robust, public databases that we will use in each of the models.</a:t>
            </a:r>
          </a:p>
        </p:txBody>
      </p:sp>
      <p:sp>
        <p:nvSpPr>
          <p:cNvPr id="4" name="Slide Number Placeholder 3"/>
          <p:cNvSpPr>
            <a:spLocks noGrp="1"/>
          </p:cNvSpPr>
          <p:nvPr>
            <p:ph type="sldNum" sz="quarter" idx="10"/>
          </p:nvPr>
        </p:nvSpPr>
        <p:spPr/>
        <p:txBody>
          <a:bodyPr/>
          <a:lstStyle/>
          <a:p>
            <a:fld id="{866223A8-58DE-49DC-9245-9F9544461F34}" type="slidenum">
              <a:rPr lang="en-US" smtClean="0"/>
              <a:t>27</a:t>
            </a:fld>
            <a:endParaRPr lang="en-US"/>
          </a:p>
        </p:txBody>
      </p:sp>
    </p:spTree>
    <p:extLst>
      <p:ext uri="{BB962C8B-B14F-4D97-AF65-F5344CB8AC3E}">
        <p14:creationId xmlns:p14="http://schemas.microsoft.com/office/powerpoint/2010/main" val="818342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28</a:t>
            </a:fld>
            <a:endParaRPr lang="en-US"/>
          </a:p>
        </p:txBody>
      </p:sp>
    </p:spTree>
    <p:extLst>
      <p:ext uri="{BB962C8B-B14F-4D97-AF65-F5344CB8AC3E}">
        <p14:creationId xmlns:p14="http://schemas.microsoft.com/office/powerpoint/2010/main" val="2359011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29</a:t>
            </a:fld>
            <a:endParaRPr lang="en-US"/>
          </a:p>
        </p:txBody>
      </p:sp>
    </p:spTree>
    <p:extLst>
      <p:ext uri="{BB962C8B-B14F-4D97-AF65-F5344CB8AC3E}">
        <p14:creationId xmlns:p14="http://schemas.microsoft.com/office/powerpoint/2010/main" val="4039990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effectLst/>
              </a:rPr>
              <a:t>Introduce activity A. Allow students to start the activity.</a:t>
            </a:r>
          </a:p>
          <a:p>
            <a:pPr marL="171450" indent="-171450">
              <a:buFontTx/>
              <a:buChar char="-"/>
            </a:pPr>
            <a:r>
              <a:rPr lang="en-US" dirty="0">
                <a:effectLst/>
              </a:rPr>
              <a:t>When the majority of students are finished with activity A, then introduce activity B. For those students how take a bit more time, we suggest having faster students assist them.</a:t>
            </a:r>
          </a:p>
        </p:txBody>
      </p:sp>
      <p:sp>
        <p:nvSpPr>
          <p:cNvPr id="4" name="Slide Number Placeholder 3"/>
          <p:cNvSpPr>
            <a:spLocks noGrp="1"/>
          </p:cNvSpPr>
          <p:nvPr>
            <p:ph type="sldNum" sz="quarter" idx="10"/>
          </p:nvPr>
        </p:nvSpPr>
        <p:spPr/>
        <p:txBody>
          <a:bodyPr/>
          <a:lstStyle/>
          <a:p>
            <a:fld id="{866223A8-58DE-49DC-9245-9F9544461F34}" type="slidenum">
              <a:rPr lang="en-US" smtClean="0"/>
              <a:t>32</a:t>
            </a:fld>
            <a:endParaRPr lang="en-US"/>
          </a:p>
        </p:txBody>
      </p:sp>
    </p:spTree>
    <p:extLst>
      <p:ext uri="{BB962C8B-B14F-4D97-AF65-F5344CB8AC3E}">
        <p14:creationId xmlns:p14="http://schemas.microsoft.com/office/powerpoint/2010/main" val="72974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Lakes are really important in the global carbon cycle; estimates indicate they may bury more organic carbon than the deep oceans and may emit more greenhouse gases than terrestrial net ecosystem production.</a:t>
            </a:r>
          </a:p>
          <a:p>
            <a:pPr marL="171450" indent="-171450">
              <a:buFontTx/>
              <a:buChar char="-"/>
            </a:pPr>
            <a:r>
              <a:rPr lang="en-US" dirty="0"/>
              <a:t>But, they are often not fully represented in the global C cycle</a:t>
            </a:r>
          </a:p>
          <a:p>
            <a:pPr marL="171450" indent="-171450">
              <a:buFontTx/>
              <a:buChar char="-"/>
            </a:pPr>
            <a:r>
              <a:rPr lang="en-US" dirty="0"/>
              <a:t>Today, we’ll model greenhouse gas emissions as carbon dioxide (CO</a:t>
            </a:r>
            <a:r>
              <a:rPr lang="en-US" baseline="-25000" dirty="0"/>
              <a:t>2</a:t>
            </a:r>
            <a:r>
              <a:rPr lang="en-US" baseline="0" dirty="0"/>
              <a:t>) and methane (CH</a:t>
            </a:r>
            <a:r>
              <a:rPr lang="en-US" baseline="-25000" dirty="0"/>
              <a:t>4</a:t>
            </a:r>
            <a:r>
              <a:rPr lang="en-US" baseline="0" dirty="0"/>
              <a:t>) from several different lake ecosystems, first under current temperature conditions and then under different climate warming scenarios. (</a:t>
            </a:r>
            <a:r>
              <a:rPr lang="en-US" baseline="0" dirty="0" err="1"/>
              <a:t>Tranvik</a:t>
            </a:r>
            <a:r>
              <a:rPr lang="en-US" baseline="0" dirty="0"/>
              <a:t> et al. 2009)</a:t>
            </a:r>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a:t>
            </a:fld>
            <a:endParaRPr lang="en-US"/>
          </a:p>
        </p:txBody>
      </p:sp>
    </p:spTree>
    <p:extLst>
      <p:ext uri="{BB962C8B-B14F-4D97-AF65-F5344CB8AC3E}">
        <p14:creationId xmlns:p14="http://schemas.microsoft.com/office/powerpoint/2010/main" val="2581558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Introduce activity B. Again, when the majority of students have completed Activity B, then introduce Activity C.</a:t>
            </a:r>
          </a:p>
        </p:txBody>
      </p:sp>
      <p:sp>
        <p:nvSpPr>
          <p:cNvPr id="4" name="Slide Number Placeholder 3"/>
          <p:cNvSpPr>
            <a:spLocks noGrp="1"/>
          </p:cNvSpPr>
          <p:nvPr>
            <p:ph type="sldNum" sz="quarter" idx="10"/>
          </p:nvPr>
        </p:nvSpPr>
        <p:spPr/>
        <p:txBody>
          <a:bodyPr/>
          <a:lstStyle/>
          <a:p>
            <a:fld id="{866223A8-58DE-49DC-9245-9F9544461F34}" type="slidenum">
              <a:rPr lang="en-US" smtClean="0"/>
              <a:t>33</a:t>
            </a:fld>
            <a:endParaRPr lang="en-US"/>
          </a:p>
        </p:txBody>
      </p:sp>
    </p:spTree>
    <p:extLst>
      <p:ext uri="{BB962C8B-B14F-4D97-AF65-F5344CB8AC3E}">
        <p14:creationId xmlns:p14="http://schemas.microsoft.com/office/powerpoint/2010/main" val="2632027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34</a:t>
            </a:fld>
            <a:endParaRPr lang="en-US"/>
          </a:p>
        </p:txBody>
      </p:sp>
    </p:spTree>
    <p:extLst>
      <p:ext uri="{BB962C8B-B14F-4D97-AF65-F5344CB8AC3E}">
        <p14:creationId xmlns:p14="http://schemas.microsoft.com/office/powerpoint/2010/main" val="1509361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As a final check-in, ask students if they believe they have observed macro-scale feedbacks. A macro-scale feedback occurs when GHG emissions from a lake significantly changed under warming conditions resulting in either a predicted increase or decrease on future global temperature. For most lakes, there is an increase in the GWP under future warming conditions compared to baseline. This will result in additional atmospheric warming which will further enhance warming in the future. This will, in turn, exacerbate GHG emissions from lakes. For Lake Sunapee, the model indicates the GWP will decrease such that Sunapee becomes a more significant sink, this will result in a decrease in future warming and a further decrease in GHG emissions from lakes.</a:t>
            </a:r>
          </a:p>
          <a:p>
            <a:pPr marL="171450" indent="-171450">
              <a:buFontTx/>
              <a:buChar char="-"/>
            </a:pPr>
            <a:r>
              <a:rPr lang="en-US" sz="1200" kern="1200" dirty="0">
                <a:solidFill>
                  <a:schemeClr val="tx1"/>
                </a:solidFill>
                <a:effectLst/>
                <a:latin typeface="+mn-lt"/>
                <a:ea typeface="+mn-ea"/>
                <a:cs typeface="+mn-cs"/>
              </a:rPr>
              <a:t>Challenge students to think how the cumulative GHG emissions from all of these lakes combined will change in the future. Overall, will there collectively be more or less GHG emissions from lakes in the future? How will this impact climate?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223A8-58DE-49DC-9245-9F954446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68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36</a:t>
            </a:fld>
            <a:endParaRPr lang="en-US"/>
          </a:p>
        </p:txBody>
      </p:sp>
    </p:spTree>
    <p:extLst>
      <p:ext uri="{BB962C8B-B14F-4D97-AF65-F5344CB8AC3E}">
        <p14:creationId xmlns:p14="http://schemas.microsoft.com/office/powerpoint/2010/main" val="150418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may be beneficial to introduce the lakes students will be modeling (this is similar to information as contained in the student handout)</a:t>
            </a:r>
          </a:p>
          <a:p>
            <a:pPr marL="171450" indent="-171450">
              <a:buFontTx/>
              <a:buChar char="-"/>
            </a:pPr>
            <a:r>
              <a:rPr lang="en-US" dirty="0"/>
              <a:t>For students not as familiar with lake dynamics, it might be worth having a discussion about lake characteristics that influence when/if a lake goes anoxic during the summer (this is important in understanding GHG concentrations and fluxes from lakes)</a:t>
            </a:r>
          </a:p>
          <a:p>
            <a:pPr marL="171450" indent="-171450">
              <a:buFontTx/>
              <a:buChar char="-"/>
            </a:pPr>
            <a:r>
              <a:rPr lang="en-US" dirty="0"/>
              <a:t>For instance, Lake Sunapee is oligotrophic meaning it has low organic matter inputs; this leads to low respiration rates in the bottom water such that the bottom waters never become anoxic (which limits the production of CH</a:t>
            </a:r>
            <a:r>
              <a:rPr lang="en-US" baseline="-25000" dirty="0"/>
              <a:t>4</a:t>
            </a:r>
            <a:r>
              <a:rPr lang="en-US" baseline="0" dirty="0"/>
              <a:t>!).</a:t>
            </a:r>
          </a:p>
          <a:p>
            <a:pPr marL="171450" indent="-171450">
              <a:buFontTx/>
              <a:buChar char="-"/>
            </a:pPr>
            <a:r>
              <a:rPr lang="en-US" baseline="0" dirty="0" err="1"/>
              <a:t>Toolik</a:t>
            </a:r>
            <a:r>
              <a:rPr lang="en-US" baseline="0" dirty="0"/>
              <a:t> is also oligotrophic but unlike Sunapee does become anoxic in the summers. This is likely a reflection of the DOC values in the lake! DOC values are an indication of organic matter input, so </a:t>
            </a:r>
            <a:r>
              <a:rPr lang="en-US" baseline="0" dirty="0" err="1"/>
              <a:t>Toolik</a:t>
            </a:r>
            <a:r>
              <a:rPr lang="en-US" baseline="0" dirty="0"/>
              <a:t> still has enough organic matter in it to fuel respiration and still become anoxic in the summer.</a:t>
            </a:r>
          </a:p>
          <a:p>
            <a:pPr marL="171450" indent="-171450">
              <a:buFontTx/>
              <a:buChar char="-"/>
            </a:pPr>
            <a:r>
              <a:rPr lang="en-US" baseline="0" dirty="0"/>
              <a:t>On the other hand, both Falling Creek and Mendota are eutrophic and they have lots of organic matter production = anoxia!</a:t>
            </a:r>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38</a:t>
            </a:fld>
            <a:endParaRPr lang="en-US"/>
          </a:p>
        </p:txBody>
      </p:sp>
    </p:spTree>
    <p:extLst>
      <p:ext uri="{BB962C8B-B14F-4D97-AF65-F5344CB8AC3E}">
        <p14:creationId xmlns:p14="http://schemas.microsoft.com/office/powerpoint/2010/main" val="4121646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These are general guidelines we give our students when making their in-class presentations, but feel free to modify as you see fit!</a:t>
            </a:r>
          </a:p>
        </p:txBody>
      </p:sp>
      <p:sp>
        <p:nvSpPr>
          <p:cNvPr id="4" name="Slide Number Placeholder 3"/>
          <p:cNvSpPr>
            <a:spLocks noGrp="1"/>
          </p:cNvSpPr>
          <p:nvPr>
            <p:ph type="sldNum" sz="quarter" idx="5"/>
          </p:nvPr>
        </p:nvSpPr>
        <p:spPr/>
        <p:txBody>
          <a:bodyPr/>
          <a:lstStyle/>
          <a:p>
            <a:fld id="{866223A8-58DE-49DC-9245-9F9544461F34}" type="slidenum">
              <a:rPr lang="en-US" smtClean="0"/>
              <a:t>39</a:t>
            </a:fld>
            <a:endParaRPr lang="en-US"/>
          </a:p>
        </p:txBody>
      </p:sp>
    </p:spTree>
    <p:extLst>
      <p:ext uri="{BB962C8B-B14F-4D97-AF65-F5344CB8AC3E}">
        <p14:creationId xmlns:p14="http://schemas.microsoft.com/office/powerpoint/2010/main" val="1443951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If students are unable to complete Activity C, instructors can use the following slides to facilitate discussion on how the GWP of the study lakes (Falling Creek, Sunapee, Mendota, </a:t>
            </a:r>
            <a:r>
              <a:rPr lang="en-US" dirty="0" err="1"/>
              <a:t>Toolik</a:t>
            </a:r>
            <a:r>
              <a:rPr lang="en-US" dirty="0"/>
              <a:t>) will change under future climate conditions</a:t>
            </a:r>
          </a:p>
          <a:p>
            <a:pPr marL="171450" indent="-171450">
              <a:buFontTx/>
              <a:buChar char="-"/>
            </a:pPr>
            <a:r>
              <a:rPr lang="en-US" dirty="0"/>
              <a:t>These graphs are similar to graphs students’ would generate through the activity, but all potential climate scenarios are plotted on the same graph. Discussion points for these graphs are included in the instructors manual.</a:t>
            </a:r>
          </a:p>
        </p:txBody>
      </p:sp>
      <p:sp>
        <p:nvSpPr>
          <p:cNvPr id="4" name="Slide Number Placeholder 3"/>
          <p:cNvSpPr>
            <a:spLocks noGrp="1"/>
          </p:cNvSpPr>
          <p:nvPr>
            <p:ph type="sldNum" sz="quarter" idx="5"/>
          </p:nvPr>
        </p:nvSpPr>
        <p:spPr/>
        <p:txBody>
          <a:bodyPr/>
          <a:lstStyle/>
          <a:p>
            <a:fld id="{866223A8-58DE-49DC-9245-9F9544461F34}" type="slidenum">
              <a:rPr lang="en-US" smtClean="0"/>
              <a:t>40</a:t>
            </a:fld>
            <a:endParaRPr lang="en-US"/>
          </a:p>
        </p:txBody>
      </p:sp>
    </p:spTree>
    <p:extLst>
      <p:ext uri="{BB962C8B-B14F-4D97-AF65-F5344CB8AC3E}">
        <p14:creationId xmlns:p14="http://schemas.microsoft.com/office/powerpoint/2010/main" val="3456694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following graphs can be used to interpret how the GWP of lakes respond to changes in greenhouse gas fluxes from the different lakes (as methane and carbon dioxide). These graphs can be useful in interpreting which ecological controls may be increasing or decreasing the GWP of lakes in the future.</a:t>
            </a:r>
          </a:p>
          <a:p>
            <a:pPr marL="171450" indent="-171450">
              <a:buFontTx/>
              <a:buChar char="-"/>
            </a:pPr>
            <a:r>
              <a:rPr lang="en-US" dirty="0"/>
              <a:t>Discussion points and interpretations for these graphs are included in the instructors manual</a:t>
            </a:r>
          </a:p>
        </p:txBody>
      </p:sp>
      <p:sp>
        <p:nvSpPr>
          <p:cNvPr id="4" name="Slide Number Placeholder 3"/>
          <p:cNvSpPr>
            <a:spLocks noGrp="1"/>
          </p:cNvSpPr>
          <p:nvPr>
            <p:ph type="sldNum" sz="quarter" idx="5"/>
          </p:nvPr>
        </p:nvSpPr>
        <p:spPr/>
        <p:txBody>
          <a:bodyPr/>
          <a:lstStyle/>
          <a:p>
            <a:fld id="{866223A8-58DE-49DC-9245-9F9544461F34}" type="slidenum">
              <a:rPr lang="en-US" smtClean="0"/>
              <a:t>41</a:t>
            </a:fld>
            <a:endParaRPr lang="en-US"/>
          </a:p>
        </p:txBody>
      </p:sp>
    </p:spTree>
    <p:extLst>
      <p:ext uri="{BB962C8B-B14F-4D97-AF65-F5344CB8AC3E}">
        <p14:creationId xmlns:p14="http://schemas.microsoft.com/office/powerpoint/2010/main" val="133458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Today, we are going to focus on greenhouse gas fluxes as CO</a:t>
            </a:r>
            <a:r>
              <a:rPr lang="en-US" sz="1200" kern="1200" baseline="-25000" dirty="0">
                <a:solidFill>
                  <a:schemeClr val="tx1"/>
                </a:solidFill>
                <a:effectLst/>
                <a:latin typeface="+mn-lt"/>
                <a:ea typeface="+mn-ea"/>
                <a:cs typeface="+mn-cs"/>
              </a:rPr>
              <a:t>2</a:t>
            </a:r>
            <a:r>
              <a:rPr lang="en-US" sz="1200" kern="1200" baseline="0" dirty="0">
                <a:solidFill>
                  <a:schemeClr val="tx1"/>
                </a:solidFill>
                <a:effectLst/>
                <a:latin typeface="+mn-lt"/>
                <a:ea typeface="+mn-ea"/>
                <a:cs typeface="+mn-cs"/>
              </a:rPr>
              <a:t> and CH</a:t>
            </a:r>
            <a:r>
              <a:rPr lang="en-US" sz="1200" kern="1200" baseline="-25000" dirty="0">
                <a:solidFill>
                  <a:schemeClr val="tx1"/>
                </a:solidFill>
                <a:effectLst/>
                <a:latin typeface="+mn-lt"/>
                <a:ea typeface="+mn-ea"/>
                <a:cs typeface="+mn-cs"/>
              </a:rPr>
              <a:t>4</a:t>
            </a:r>
            <a:r>
              <a:rPr lang="en-US" sz="1200" kern="1200" baseline="0" dirty="0">
                <a:solidFill>
                  <a:schemeClr val="tx1"/>
                </a:solidFill>
                <a:effectLst/>
                <a:latin typeface="+mn-lt"/>
                <a:ea typeface="+mn-ea"/>
                <a:cs typeface="+mn-cs"/>
              </a:rPr>
              <a:t> from lake ecosystems.</a:t>
            </a:r>
          </a:p>
          <a:p>
            <a:pPr marL="171450" indent="-171450">
              <a:buFontTx/>
              <a:buChar char="-"/>
            </a:pPr>
            <a:r>
              <a:rPr lang="en-US" sz="1200" kern="1200" baseline="0" dirty="0">
                <a:solidFill>
                  <a:schemeClr val="tx1"/>
                </a:solidFill>
                <a:effectLst/>
                <a:latin typeface="+mn-lt"/>
                <a:ea typeface="+mn-ea"/>
                <a:cs typeface="+mn-cs"/>
              </a:rPr>
              <a:t>There are three main processes that govern GHG concentrations and ultimately fluxes in lakes:</a:t>
            </a:r>
          </a:p>
          <a:p>
            <a:pPr marL="628650" lvl="1" indent="-171450">
              <a:buFontTx/>
              <a:buChar char="-"/>
            </a:pPr>
            <a:r>
              <a:rPr lang="en-US" sz="1200" kern="1200" baseline="0" dirty="0">
                <a:solidFill>
                  <a:schemeClr val="tx1"/>
                </a:solidFill>
                <a:effectLst/>
                <a:latin typeface="+mn-lt"/>
                <a:ea typeface="+mn-ea"/>
                <a:cs typeface="+mn-cs"/>
              </a:rPr>
              <a:t>#1: The first is phytoplankton uptake of CO</a:t>
            </a:r>
            <a:r>
              <a:rPr lang="en-US" sz="1200" kern="1200" baseline="-25000" dirty="0">
                <a:solidFill>
                  <a:schemeClr val="tx1"/>
                </a:solidFill>
                <a:effectLst/>
                <a:latin typeface="+mn-lt"/>
                <a:ea typeface="+mn-ea"/>
                <a:cs typeface="+mn-cs"/>
              </a:rPr>
              <a:t>2</a:t>
            </a:r>
            <a:r>
              <a:rPr lang="en-US" sz="1200" kern="1200" baseline="0" dirty="0">
                <a:solidFill>
                  <a:schemeClr val="tx1"/>
                </a:solidFill>
                <a:effectLst/>
                <a:latin typeface="+mn-lt"/>
                <a:ea typeface="+mn-ea"/>
                <a:cs typeface="+mn-cs"/>
              </a:rPr>
              <a:t>. As phytoplankton grow they use CO</a:t>
            </a:r>
            <a:r>
              <a:rPr lang="en-US" sz="1200" kern="1200" baseline="-25000" dirty="0">
                <a:solidFill>
                  <a:schemeClr val="tx1"/>
                </a:solidFill>
                <a:effectLst/>
                <a:latin typeface="+mn-lt"/>
                <a:ea typeface="+mn-ea"/>
                <a:cs typeface="+mn-cs"/>
              </a:rPr>
              <a:t>2</a:t>
            </a:r>
            <a:r>
              <a:rPr lang="en-US" sz="1200" kern="1200" baseline="0" dirty="0">
                <a:solidFill>
                  <a:schemeClr val="tx1"/>
                </a:solidFill>
                <a:effectLst/>
                <a:latin typeface="+mn-lt"/>
                <a:ea typeface="+mn-ea"/>
                <a:cs typeface="+mn-cs"/>
              </a:rPr>
              <a:t> and nutrients to produce biomass (organic matter)</a:t>
            </a:r>
          </a:p>
          <a:p>
            <a:pPr marL="628650" lvl="1" indent="-171450">
              <a:buFontTx/>
              <a:buChar char="-"/>
            </a:pPr>
            <a:r>
              <a:rPr lang="en-US" sz="1200" kern="1200" baseline="0" dirty="0">
                <a:solidFill>
                  <a:schemeClr val="tx1"/>
                </a:solidFill>
                <a:effectLst/>
                <a:latin typeface="+mn-lt"/>
                <a:ea typeface="+mn-ea"/>
                <a:cs typeface="+mn-cs"/>
              </a:rPr>
              <a:t>#2: Bacterial respiration then breaks down organic carbon to CO</a:t>
            </a:r>
            <a:r>
              <a:rPr lang="en-US" sz="1200" kern="1200" baseline="-25000" dirty="0">
                <a:solidFill>
                  <a:schemeClr val="tx1"/>
                </a:solidFill>
                <a:effectLst/>
                <a:latin typeface="+mn-lt"/>
                <a:ea typeface="+mn-ea"/>
                <a:cs typeface="+mn-cs"/>
              </a:rPr>
              <a:t>2</a:t>
            </a:r>
            <a:r>
              <a:rPr lang="en-US" sz="1200" kern="1200" baseline="0" dirty="0">
                <a:solidFill>
                  <a:schemeClr val="tx1"/>
                </a:solidFill>
                <a:effectLst/>
                <a:latin typeface="+mn-lt"/>
                <a:ea typeface="+mn-ea"/>
                <a:cs typeface="+mn-cs"/>
              </a:rPr>
              <a:t>. This results in release of CO</a:t>
            </a:r>
            <a:r>
              <a:rPr lang="en-US" sz="1200" kern="1200" baseline="-25000" dirty="0">
                <a:solidFill>
                  <a:schemeClr val="tx1"/>
                </a:solidFill>
                <a:effectLst/>
                <a:latin typeface="+mn-lt"/>
                <a:ea typeface="+mn-ea"/>
                <a:cs typeface="+mn-cs"/>
              </a:rPr>
              <a:t>2</a:t>
            </a:r>
            <a:r>
              <a:rPr lang="en-US" sz="1200" kern="1200" baseline="0" dirty="0">
                <a:solidFill>
                  <a:schemeClr val="tx1"/>
                </a:solidFill>
                <a:effectLst/>
                <a:latin typeface="+mn-lt"/>
                <a:ea typeface="+mn-ea"/>
                <a:cs typeface="+mn-cs"/>
              </a:rPr>
              <a:t>. In most lake ecosystems, either phytoplankton or bacterial respiration may be more dominant such that lakes with large phytoplankton growth can be sinks of CO</a:t>
            </a:r>
            <a:r>
              <a:rPr lang="en-US" sz="1200" kern="1200" baseline="-25000" dirty="0">
                <a:solidFill>
                  <a:schemeClr val="tx1"/>
                </a:solidFill>
                <a:effectLst/>
                <a:latin typeface="+mn-lt"/>
                <a:ea typeface="+mn-ea"/>
                <a:cs typeface="+mn-cs"/>
              </a:rPr>
              <a:t>2 </a:t>
            </a:r>
            <a:r>
              <a:rPr lang="en-US" sz="1200" kern="1200" baseline="0" dirty="0">
                <a:solidFill>
                  <a:schemeClr val="tx1"/>
                </a:solidFill>
                <a:effectLst/>
                <a:latin typeface="+mn-lt"/>
                <a:ea typeface="+mn-ea"/>
                <a:cs typeface="+mn-cs"/>
              </a:rPr>
              <a:t>while lakes with high amounts of organic C inputs and low phytoplankton growth may be sources of CO</a:t>
            </a:r>
            <a:r>
              <a:rPr lang="en-US" sz="1200" kern="1200" baseline="-25000" dirty="0">
                <a:solidFill>
                  <a:schemeClr val="tx1"/>
                </a:solidFill>
                <a:effectLst/>
                <a:latin typeface="+mn-lt"/>
                <a:ea typeface="+mn-ea"/>
                <a:cs typeface="+mn-cs"/>
              </a:rPr>
              <a:t>2</a:t>
            </a:r>
            <a:r>
              <a:rPr lang="en-US" sz="1200" kern="1200" baseline="0" dirty="0">
                <a:solidFill>
                  <a:schemeClr val="tx1"/>
                </a:solidFill>
                <a:effectLst/>
                <a:latin typeface="+mn-lt"/>
                <a:ea typeface="+mn-ea"/>
                <a:cs typeface="+mn-cs"/>
              </a:rPr>
              <a:t> to the atmosphere. </a:t>
            </a:r>
          </a:p>
          <a:p>
            <a:pPr marL="628650" lvl="1" indent="-171450">
              <a:buFontTx/>
              <a:buChar char="-"/>
            </a:pPr>
            <a:r>
              <a:rPr lang="en-US" sz="1200" kern="1200" baseline="0" dirty="0">
                <a:solidFill>
                  <a:schemeClr val="tx1"/>
                </a:solidFill>
                <a:effectLst/>
                <a:latin typeface="+mn-lt"/>
                <a:ea typeface="+mn-ea"/>
                <a:cs typeface="+mn-cs"/>
              </a:rPr>
              <a:t>#3: A large part of the GHG fluxes in lakes is from the generation of methane by bacteria under anoxic conditions. This typically occurs when oxygen concentrations are very low. Why might this process occur predominantly in lake sediments?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4</a:t>
            </a:fld>
            <a:endParaRPr lang="en-US"/>
          </a:p>
        </p:txBody>
      </p:sp>
    </p:spTree>
    <p:extLst>
      <p:ext uri="{BB962C8B-B14F-4D97-AF65-F5344CB8AC3E}">
        <p14:creationId xmlns:p14="http://schemas.microsoft.com/office/powerpoint/2010/main" val="393358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is a good time to review what a flux is (and how we define a positive and negative flux)</a:t>
            </a:r>
          </a:p>
          <a:p>
            <a:pPr marL="171450" indent="-171450">
              <a:buFontTx/>
              <a:buChar char="-"/>
            </a:pPr>
            <a:r>
              <a:rPr lang="en-US" dirty="0"/>
              <a:t>Essentially, a negative flux (meaning the lake is absorbing GHG from the atmosphere) occurs when the concentration of the GHG (either CO</a:t>
            </a:r>
            <a:r>
              <a:rPr lang="en-US" baseline="-25000" dirty="0"/>
              <a:t>2</a:t>
            </a:r>
            <a:r>
              <a:rPr lang="en-US" baseline="0" dirty="0"/>
              <a:t> or CH</a:t>
            </a:r>
            <a:r>
              <a:rPr lang="en-US" baseline="-25000" dirty="0"/>
              <a:t>4</a:t>
            </a:r>
            <a:r>
              <a:rPr lang="en-US" baseline="0" dirty="0"/>
              <a:t>) in the lake is less than the concentration in the atmosphere (as represented by partial pressure or ‘p’). If students remember from chemistry, this is essentially a system trying to get to equilibrium!</a:t>
            </a:r>
          </a:p>
          <a:p>
            <a:pPr marL="171450" indent="-171450">
              <a:buFontTx/>
              <a:buChar char="-"/>
            </a:pPr>
            <a:r>
              <a:rPr lang="en-US" baseline="0" dirty="0"/>
              <a:t>A positive flux occurs (when the lake is releasing GHG to the atmosphere) when concentrations of GHG in the lake are more than in the atmosphere.</a:t>
            </a:r>
          </a:p>
          <a:p>
            <a:pPr marL="171450" indent="-171450">
              <a:buFontTx/>
              <a:buChar char="-"/>
            </a:pPr>
            <a:r>
              <a:rPr lang="en-US" baseline="0" dirty="0"/>
              <a:t>During the exercise, we will first think about how GHG concentrations in lakes may change under climate change and then predict how fluxes from lakes may change (conceptual diagram on Student Handout pg. 4 and Questions 2-4).</a:t>
            </a:r>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5</a:t>
            </a:fld>
            <a:endParaRPr lang="en-US"/>
          </a:p>
        </p:txBody>
      </p:sp>
    </p:spTree>
    <p:extLst>
      <p:ext uri="{BB962C8B-B14F-4D97-AF65-F5344CB8AC3E}">
        <p14:creationId xmlns:p14="http://schemas.microsoft.com/office/powerpoint/2010/main" val="107775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 of the processes that control GHG fluxes from lakes are dependent on temperature, therefore, a warming climate is likely to alter GHG fluxes from lakes.</a:t>
            </a:r>
          </a:p>
          <a:p>
            <a:pPr marL="171450" indent="-171450">
              <a:buFontTx/>
              <a:buChar char="-"/>
            </a:pPr>
            <a:r>
              <a:rPr lang="en-US" dirty="0"/>
              <a:t>Warmer surface temperatures are expected to increase both phytoplankton growth and increase respiration rates. An increase in phytoplankton will also lead to an increase in organic matter in the lake, which can further fuel respiration rates both in the water column but particularly in the sediments.</a:t>
            </a:r>
          </a:p>
          <a:p>
            <a:pPr marL="171450" indent="-171450">
              <a:buFontTx/>
              <a:buChar char="-"/>
            </a:pPr>
            <a:r>
              <a:rPr lang="en-US" dirty="0"/>
              <a:t>Temperate is also really important in controlling dissolved oxygen concentrations in lakes, which is important for the generation of CH</a:t>
            </a:r>
            <a:r>
              <a:rPr lang="en-US" baseline="-25000" dirty="0"/>
              <a:t>4</a:t>
            </a:r>
            <a:r>
              <a:rPr lang="en-US" baseline="0" dirty="0"/>
              <a:t>.</a:t>
            </a:r>
          </a:p>
          <a:p>
            <a:pPr marL="171450" indent="-171450">
              <a:buFontTx/>
              <a:buChar char="-"/>
            </a:pPr>
            <a:r>
              <a:rPr lang="en-US" baseline="0" dirty="0"/>
              <a:t>What we don’t know is how all of these processes will interact to change GHG emissions from lakes!</a:t>
            </a:r>
          </a:p>
          <a:p>
            <a:pPr marL="171450" indent="-171450">
              <a:buFontTx/>
              <a:buChar char="-"/>
            </a:pPr>
            <a:r>
              <a:rPr lang="en-US" baseline="0" dirty="0"/>
              <a:t>In this module, we will explore how a warming climate will impact GHG emissions from lakes by modelling each of these processes and seeing how the changes synergistically impact GHG emissions, as CO</a:t>
            </a:r>
            <a:r>
              <a:rPr lang="en-US" baseline="-25000" dirty="0"/>
              <a:t>2</a:t>
            </a:r>
            <a:r>
              <a:rPr lang="en-US" baseline="0" dirty="0"/>
              <a:t> and CH</a:t>
            </a:r>
            <a:r>
              <a:rPr lang="en-US" baseline="-25000" dirty="0"/>
              <a:t>4</a:t>
            </a:r>
            <a:r>
              <a:rPr lang="en-US" baseline="0" dirty="0"/>
              <a:t> from lakes.</a:t>
            </a:r>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6</a:t>
            </a:fld>
            <a:endParaRPr lang="en-US"/>
          </a:p>
        </p:txBody>
      </p:sp>
    </p:spTree>
    <p:extLst>
      <p:ext uri="{BB962C8B-B14F-4D97-AF65-F5344CB8AC3E}">
        <p14:creationId xmlns:p14="http://schemas.microsoft.com/office/powerpoint/2010/main" val="217715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sz="1200" kern="1200" dirty="0">
                <a:solidFill>
                  <a:schemeClr val="tx1"/>
                </a:solidFill>
                <a:effectLst/>
                <a:latin typeface="+mn-lt"/>
                <a:ea typeface="+mn-ea"/>
                <a:cs typeface="+mn-cs"/>
              </a:rPr>
              <a:t>Here are lake temperature data from Lake Mendota, a large dimictic lake in Wisconsin, USA, from 2013. </a:t>
            </a:r>
          </a:p>
          <a:p>
            <a:pPr marL="171450" lvl="0" indent="-171450">
              <a:buFontTx/>
              <a:buChar char="-"/>
            </a:pPr>
            <a:r>
              <a:rPr lang="en-US" sz="1200" kern="1200" dirty="0">
                <a:solidFill>
                  <a:schemeClr val="tx1"/>
                </a:solidFill>
                <a:effectLst/>
                <a:latin typeface="+mn-lt"/>
                <a:ea typeface="+mn-ea"/>
                <a:cs typeface="+mn-cs"/>
              </a:rPr>
              <a:t>In the modeling exercise, we’ll start by looking at how temperature and temperature structure change in different lakes under different warming scenarios, as temperature has a very important effect on GHG emissions from lakes. We’ll make many graphs that look like this today.</a:t>
            </a:r>
          </a:p>
          <a:p>
            <a:pPr marL="171450" lvl="0" indent="-171450">
              <a:buFontTx/>
              <a:buChar char="-"/>
            </a:pPr>
            <a:r>
              <a:rPr lang="en-US" sz="1200" kern="1200" dirty="0">
                <a:solidFill>
                  <a:schemeClr val="tx1"/>
                </a:solidFill>
                <a:effectLst/>
                <a:latin typeface="+mn-lt"/>
                <a:ea typeface="+mn-ea"/>
                <a:cs typeface="+mn-cs"/>
              </a:rPr>
              <a:t>Tell the students how time is on the x-axis, and depth is on the y-axis (from the surface to the sediments at 25 m depth), with color referring to the temperature, from cold 0</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(blue) to very warm 30</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(red). These are called heat maps or thermal plots, and we will be using these types of figures in the module.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When we say ‘lake thermal structure,’ we are referring to both the magnitude of the water temperature in the lake at multiple depths, as well as the stratification pattern.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a lake is thermally stratified, it exhibits distinct layers of water on a density gradient. In the summer, warmer water on top is less dense than colder water on bottom. Maximum density of water is at ~4</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water at 25</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is substantially less dense than colder water, hence why it is at the surface of the lake.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Note!  We are focusing here on thermal stratification, not chemical stratification.  Density gradients due to differences in water chemistry (e.g., salinity) can be a major factor altering stratification in some lakes, but we are focusing on thermal density gradients in this module.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We are now going to introduce some terminology:</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epilimnion</a:t>
            </a:r>
            <a:r>
              <a:rPr lang="en-US" sz="1200" kern="1200" dirty="0">
                <a:solidFill>
                  <a:schemeClr val="tx1"/>
                </a:solidFill>
                <a:effectLst/>
                <a:latin typeface="+mn-lt"/>
                <a:ea typeface="+mn-ea"/>
                <a:cs typeface="+mn-cs"/>
              </a:rPr>
              <a:t> encompasses the zone of the lake from the surface down to the </a:t>
            </a:r>
            <a:r>
              <a:rPr lang="en-US" sz="1200" i="1" kern="1200" dirty="0">
                <a:solidFill>
                  <a:schemeClr val="tx1"/>
                </a:solidFill>
                <a:effectLst/>
                <a:latin typeface="+mn-lt"/>
                <a:ea typeface="+mn-ea"/>
                <a:cs typeface="+mn-cs"/>
              </a:rPr>
              <a:t>thermocline</a:t>
            </a:r>
            <a:r>
              <a:rPr lang="en-US" sz="1200" kern="1200" dirty="0">
                <a:solidFill>
                  <a:schemeClr val="tx1"/>
                </a:solidFill>
                <a:effectLst/>
                <a:latin typeface="+mn-lt"/>
                <a:ea typeface="+mn-ea"/>
                <a:cs typeface="+mn-cs"/>
              </a:rPr>
              <a:t>, or the depth of maximum temperature change.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hypolimnion</a:t>
            </a:r>
            <a:r>
              <a:rPr lang="en-US" sz="1200" kern="1200" dirty="0">
                <a:solidFill>
                  <a:schemeClr val="tx1"/>
                </a:solidFill>
                <a:effectLst/>
                <a:latin typeface="+mn-lt"/>
                <a:ea typeface="+mn-ea"/>
                <a:cs typeface="+mn-cs"/>
              </a:rPr>
              <a:t> is the lake zone below the thermocline and is the water mass in direct contact with the lake sediments. </a:t>
            </a:r>
          </a:p>
        </p:txBody>
      </p:sp>
      <p:sp>
        <p:nvSpPr>
          <p:cNvPr id="4" name="Slide Number Placeholder 3"/>
          <p:cNvSpPr>
            <a:spLocks noGrp="1"/>
          </p:cNvSpPr>
          <p:nvPr>
            <p:ph type="sldNum" sz="quarter" idx="10"/>
          </p:nvPr>
        </p:nvSpPr>
        <p:spPr/>
        <p:txBody>
          <a:bodyPr/>
          <a:lstStyle/>
          <a:p>
            <a:fld id="{58020EE3-0E66-7545-AD0E-C93C74C0187D}" type="slidenum">
              <a:rPr lang="en-US" smtClean="0"/>
              <a:t>7</a:t>
            </a:fld>
            <a:endParaRPr lang="en-US" dirty="0"/>
          </a:p>
        </p:txBody>
      </p:sp>
    </p:spTree>
    <p:extLst>
      <p:ext uri="{BB962C8B-B14F-4D97-AF65-F5344CB8AC3E}">
        <p14:creationId xmlns:p14="http://schemas.microsoft.com/office/powerpoint/2010/main" val="148774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an example of how warming air temperatures may impact thermal structure in Falling Creek Reservoir in VA (as predicted by models!)</a:t>
            </a:r>
          </a:p>
          <a:p>
            <a:pPr marL="171450" indent="-171450">
              <a:buFont typeface="Arial" panose="020B0604020202020204" pitchFamily="34" charset="0"/>
              <a:buChar char="•"/>
            </a:pPr>
            <a:r>
              <a:rPr lang="en-US" dirty="0"/>
              <a:t>Note that while the surface water temperatures increase, often hypolimnetic waters are predicted to get cooler due to warming air temperatures; this results in more enhanced thermal stratification at the thermocline</a:t>
            </a:r>
          </a:p>
          <a:p>
            <a:pPr marL="171450" indent="-171450">
              <a:buFont typeface="Arial" panose="020B0604020202020204" pitchFamily="34" charset="0"/>
              <a:buChar char="•"/>
            </a:pPr>
            <a:r>
              <a:rPr lang="en-US" dirty="0"/>
              <a:t>How will this thermal structure alter respiration in the surface (</a:t>
            </a:r>
            <a:r>
              <a:rPr lang="en-US" dirty="0" err="1"/>
              <a:t>oxic</a:t>
            </a:r>
            <a:r>
              <a:rPr lang="en-US" dirty="0"/>
              <a:t>) waters? How will this alter respiration in the bottom (anoxic) waters?</a:t>
            </a:r>
          </a:p>
        </p:txBody>
      </p:sp>
      <p:sp>
        <p:nvSpPr>
          <p:cNvPr id="4" name="Slide Number Placeholder 3"/>
          <p:cNvSpPr>
            <a:spLocks noGrp="1"/>
          </p:cNvSpPr>
          <p:nvPr>
            <p:ph type="sldNum" sz="quarter" idx="5"/>
          </p:nvPr>
        </p:nvSpPr>
        <p:spPr/>
        <p:txBody>
          <a:bodyPr/>
          <a:lstStyle/>
          <a:p>
            <a:fld id="{866223A8-58DE-49DC-9245-9F9544461F34}" type="slidenum">
              <a:rPr lang="en-US" smtClean="0"/>
              <a:t>8</a:t>
            </a:fld>
            <a:endParaRPr lang="en-US"/>
          </a:p>
        </p:txBody>
      </p:sp>
    </p:spTree>
    <p:extLst>
      <p:ext uri="{BB962C8B-B14F-4D97-AF65-F5344CB8AC3E}">
        <p14:creationId xmlns:p14="http://schemas.microsoft.com/office/powerpoint/2010/main" val="3461520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Temperature is important in controlling dissolved oxygen concentrations in lakes as well, so in addition to temperature, we’ll also look at heat maps of oxygen.</a:t>
            </a:r>
          </a:p>
          <a:p>
            <a:pPr marL="171450" indent="-171450">
              <a:buFontTx/>
              <a:buChar char="-"/>
            </a:pPr>
            <a:r>
              <a:rPr lang="en-US" dirty="0"/>
              <a:t>This is set up the same way as the temperature heatmaps, but instead of plotting temperature, DO is plotted.</a:t>
            </a:r>
          </a:p>
          <a:p>
            <a:pPr marL="171450" indent="-171450">
              <a:buFontTx/>
              <a:buChar char="-"/>
            </a:pPr>
            <a:r>
              <a:rPr lang="en-US" dirty="0"/>
              <a:t>In this figure, when do anoxic conditions occur in this lake (Lake Mendota)? Where is this located in the lake?</a:t>
            </a:r>
          </a:p>
          <a:p>
            <a:pPr marL="171450" indent="-171450">
              <a:buFontTx/>
              <a:buChar char="-"/>
            </a:pPr>
            <a:r>
              <a:rPr lang="en-US" dirty="0"/>
              <a:t>What happens in October? How does this impact dissolved oxygen concentrations in the water column.</a:t>
            </a:r>
          </a:p>
          <a:p>
            <a:pPr marL="171450" indent="-171450">
              <a:buFontTx/>
              <a:buChar char="-"/>
            </a:pPr>
            <a:r>
              <a:rPr lang="en-US" dirty="0"/>
              <a:t>In the +6 scenario, due to enhanced thermal stratification, there is a greater duration of anoxia at the sediments (i.e., more days in the +6 scenario when there is no oxygen at the water-sediment boundary)</a:t>
            </a:r>
          </a:p>
          <a:p>
            <a:pPr marL="171450" indent="-171450">
              <a:buFontTx/>
              <a:buChar char="-"/>
            </a:pPr>
            <a:r>
              <a:rPr lang="en-US" dirty="0"/>
              <a:t>How might this impact respiration in the sediments? </a:t>
            </a:r>
          </a:p>
        </p:txBody>
      </p:sp>
      <p:sp>
        <p:nvSpPr>
          <p:cNvPr id="4" name="Slide Number Placeholder 3"/>
          <p:cNvSpPr>
            <a:spLocks noGrp="1"/>
          </p:cNvSpPr>
          <p:nvPr>
            <p:ph type="sldNum" sz="quarter" idx="5"/>
          </p:nvPr>
        </p:nvSpPr>
        <p:spPr/>
        <p:txBody>
          <a:bodyPr/>
          <a:lstStyle/>
          <a:p>
            <a:fld id="{866223A8-58DE-49DC-9245-9F9544461F34}" type="slidenum">
              <a:rPr lang="en-US" smtClean="0"/>
              <a:t>9</a:t>
            </a:fld>
            <a:endParaRPr lang="en-US"/>
          </a:p>
        </p:txBody>
      </p:sp>
    </p:spTree>
    <p:extLst>
      <p:ext uri="{BB962C8B-B14F-4D97-AF65-F5344CB8AC3E}">
        <p14:creationId xmlns:p14="http://schemas.microsoft.com/office/powerpoint/2010/main" val="2850144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2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57558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896322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41125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77B71E-DB05-3247-A543-5C522300B2DD}"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85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77B71E-DB05-3247-A543-5C522300B2DD}" type="datetimeFigureOut">
              <a:rPr lang="en-US" smtClean="0"/>
              <a:t>4/15/2020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83578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77B71E-DB05-3247-A543-5C522300B2DD}" type="datetimeFigureOut">
              <a:rPr lang="en-US" smtClean="0"/>
              <a:t>4/15/2020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DCA981-0BA6-AA45-A514-F92DA83CB2F1}"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70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77B71E-DB05-3247-A543-5C522300B2DD}" type="datetimeFigureOut">
              <a:rPr lang="en-US" smtClean="0"/>
              <a:t>4/15/2020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2525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7B71E-DB05-3247-A543-5C522300B2DD}" type="datetimeFigureOut">
              <a:rPr lang="en-US" smtClean="0"/>
              <a:t>4/15/2020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73326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4/15/2020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40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4/15/2020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33703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2D77B71E-DB05-3247-A543-5C522300B2DD}" type="datetimeFigureOut">
              <a:rPr lang="en-US" smtClean="0"/>
              <a:t>4/15/2020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BDCA981-0BA6-AA45-A514-F92DA83CB2F1}" type="slidenum">
              <a:rPr lang="en-US" smtClean="0"/>
              <a:t>‹#›</a:t>
            </a:fld>
            <a:endParaRPr lang="en-US"/>
          </a:p>
        </p:txBody>
      </p:sp>
    </p:spTree>
    <p:extLst>
      <p:ext uri="{BB962C8B-B14F-4D97-AF65-F5344CB8AC3E}">
        <p14:creationId xmlns:p14="http://schemas.microsoft.com/office/powerpoint/2010/main" val="2368212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aed.see.uwa.edu.au/research/models/GLM/" TargetMode="External"/><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module4.macrosystemseddie.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9A1206E-637D-4ABE-ABC3-2CC7F1C91DB3}"/>
              </a:ext>
            </a:extLst>
          </p:cNvPr>
          <p:cNvSpPr txBox="1">
            <a:spLocks/>
          </p:cNvSpPr>
          <p:nvPr/>
        </p:nvSpPr>
        <p:spPr>
          <a:xfrm>
            <a:off x="0" y="3673313"/>
            <a:ext cx="9144000" cy="175260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US" sz="1800" dirty="0">
                <a:solidFill>
                  <a:srgbClr val="000000"/>
                </a:solidFill>
              </a:rPr>
              <a:t>Carey, C.C., K.J. Farrell, and A.G. </a:t>
            </a:r>
            <a:r>
              <a:rPr lang="en-US" sz="1800" dirty="0" err="1">
                <a:solidFill>
                  <a:srgbClr val="000000"/>
                </a:solidFill>
              </a:rPr>
              <a:t>Hounshell</a:t>
            </a:r>
            <a:r>
              <a:rPr lang="en-US" sz="1800" dirty="0">
                <a:solidFill>
                  <a:srgbClr val="000000"/>
                </a:solidFill>
              </a:rPr>
              <a:t>. 1 April 2019. </a:t>
            </a:r>
          </a:p>
          <a:p>
            <a:pPr algn="ctr"/>
            <a:r>
              <a:rPr lang="en-US" sz="1800" dirty="0">
                <a:solidFill>
                  <a:srgbClr val="000000"/>
                </a:solidFill>
              </a:rPr>
              <a:t>Macrosystems EDDIE: Macro-Scale Feedbacks. </a:t>
            </a:r>
          </a:p>
          <a:p>
            <a:pPr algn="ctr"/>
            <a:r>
              <a:rPr lang="en-US" sz="1800" dirty="0">
                <a:solidFill>
                  <a:srgbClr val="000000"/>
                </a:solidFill>
              </a:rPr>
              <a:t>Macrosystems EDDIE Module 4, Version 1. </a:t>
            </a:r>
          </a:p>
          <a:p>
            <a:pPr algn="ctr"/>
            <a:r>
              <a:rPr lang="en-US" sz="1800" dirty="0">
                <a:solidFill>
                  <a:srgbClr val="000000"/>
                </a:solidFill>
              </a:rPr>
              <a:t>http://module4.macrosystemseddie.org </a:t>
            </a:r>
          </a:p>
          <a:p>
            <a:pPr algn="ctr"/>
            <a:r>
              <a:rPr lang="en-US" sz="1800" dirty="0">
                <a:solidFill>
                  <a:srgbClr val="000000"/>
                </a:solidFill>
              </a:rPr>
              <a:t>Module development was supported by NSF EF 1702506.</a:t>
            </a:r>
          </a:p>
        </p:txBody>
      </p:sp>
      <p:sp>
        <p:nvSpPr>
          <p:cNvPr id="5" name="Title 1">
            <a:extLst>
              <a:ext uri="{FF2B5EF4-FFF2-40B4-BE49-F238E27FC236}">
                <a16:creationId xmlns:a16="http://schemas.microsoft.com/office/drawing/2014/main" id="{B067E713-7003-4804-8B4E-F9C26899DFB5}"/>
              </a:ext>
            </a:extLst>
          </p:cNvPr>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Macro-Scale Feedbacks</a:t>
            </a:r>
            <a:br>
              <a:rPr lang="en-US" sz="4000" dirty="0">
                <a:latin typeface="Calibri" panose="020F0502020204030204" pitchFamily="34" charset="0"/>
              </a:rPr>
            </a:br>
            <a:endParaRPr lang="en-US" sz="4000" dirty="0">
              <a:latin typeface="Calibri" panose="020F0502020204030204" pitchFamily="34" charset="0"/>
            </a:endParaRPr>
          </a:p>
        </p:txBody>
      </p:sp>
      <p:grpSp>
        <p:nvGrpSpPr>
          <p:cNvPr id="2" name="Group 1"/>
          <p:cNvGrpSpPr/>
          <p:nvPr/>
        </p:nvGrpSpPr>
        <p:grpSpPr>
          <a:xfrm>
            <a:off x="120590" y="5480610"/>
            <a:ext cx="8881084" cy="1377390"/>
            <a:chOff x="120590" y="5480610"/>
            <a:chExt cx="8881084" cy="1377390"/>
          </a:xfrm>
        </p:grpSpPr>
        <p:pic>
          <p:nvPicPr>
            <p:cNvPr id="12" name="Picture 11">
              <a:extLst>
                <a:ext uri="{FF2B5EF4-FFF2-40B4-BE49-F238E27FC236}">
                  <a16:creationId xmlns:a16="http://schemas.microsoft.com/office/drawing/2014/main" id="{1459E85C-412F-4C0C-9D26-57015B9CE78F}"/>
                </a:ext>
              </a:extLst>
            </p:cNvPr>
            <p:cNvPicPr>
              <a:picLocks noChangeAspect="1"/>
            </p:cNvPicPr>
            <p:nvPr/>
          </p:nvPicPr>
          <p:blipFill>
            <a:blip r:embed="rId3"/>
            <a:stretch>
              <a:fillRect/>
            </a:stretch>
          </p:blipFill>
          <p:spPr>
            <a:xfrm>
              <a:off x="4137531" y="5843055"/>
              <a:ext cx="2723222" cy="731520"/>
            </a:xfrm>
            <a:prstGeom prst="rect">
              <a:avLst/>
            </a:prstGeom>
          </p:spPr>
        </p:pic>
        <p:pic>
          <p:nvPicPr>
            <p:cNvPr id="13" name="Picture 2" descr="Image result for nsf">
              <a:extLst>
                <a:ext uri="{FF2B5EF4-FFF2-40B4-BE49-F238E27FC236}">
                  <a16:creationId xmlns:a16="http://schemas.microsoft.com/office/drawing/2014/main" id="{F1A6A757-1B8F-4763-84C1-02B802389E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71098" y="57516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gleon">
              <a:extLst>
                <a:ext uri="{FF2B5EF4-FFF2-40B4-BE49-F238E27FC236}">
                  <a16:creationId xmlns:a16="http://schemas.microsoft.com/office/drawing/2014/main" id="{0D11CF61-F9A9-43BD-93C7-4A11604C3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993735" y="5779605"/>
              <a:ext cx="2007939" cy="858421"/>
            </a:xfrm>
            <a:prstGeom prst="rect">
              <a:avLst/>
            </a:prstGeom>
            <a:noFill/>
            <a:extLst>
              <a:ext uri="{909E8E84-426E-40DD-AFC4-6F175D3DCCD1}">
                <a14:hiddenFill xmlns:a14="http://schemas.microsoft.com/office/drawing/2010/main">
                  <a:solidFill>
                    <a:srgbClr val="FFFFFF"/>
                  </a:solidFill>
                </a14:hiddenFill>
              </a:ext>
            </a:extLst>
          </p:spPr>
        </p:pic>
        <p:pic>
          <p:nvPicPr>
            <p:cNvPr id="9" name="Shape 489"/>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0590" y="5480610"/>
              <a:ext cx="2893725" cy="1377390"/>
            </a:xfrm>
            <a:prstGeom prst="rect">
              <a:avLst/>
            </a:prstGeom>
            <a:noFill/>
            <a:ln>
              <a:noFill/>
            </a:ln>
          </p:spPr>
        </p:pic>
      </p:grpSp>
    </p:spTree>
    <p:extLst>
      <p:ext uri="{BB962C8B-B14F-4D97-AF65-F5344CB8AC3E}">
        <p14:creationId xmlns:p14="http://schemas.microsoft.com/office/powerpoint/2010/main" val="821371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1222914"/>
          </a:xfrm>
        </p:spPr>
        <p:txBody>
          <a:bodyPr>
            <a:normAutofit fontScale="90000"/>
          </a:bodyPr>
          <a:lstStyle/>
          <a:p>
            <a:r>
              <a:rPr lang="en-US" b="1" dirty="0"/>
              <a:t> Using a macrosystems ecology approach</a:t>
            </a:r>
            <a:br>
              <a:rPr lang="en-US" b="1" dirty="0"/>
            </a:br>
            <a:r>
              <a:rPr lang="en-US" b="1" dirty="0"/>
              <a:t> to study greenhouse gas fluxes</a:t>
            </a:r>
          </a:p>
        </p:txBody>
      </p:sp>
      <p:sp>
        <p:nvSpPr>
          <p:cNvPr id="3" name="Content Placeholder 2"/>
          <p:cNvSpPr>
            <a:spLocks noGrp="1"/>
          </p:cNvSpPr>
          <p:nvPr>
            <p:ph idx="1"/>
          </p:nvPr>
        </p:nvSpPr>
        <p:spPr>
          <a:xfrm>
            <a:off x="347036" y="1779104"/>
            <a:ext cx="4724400" cy="4697896"/>
          </a:xfrm>
        </p:spPr>
        <p:txBody>
          <a:bodyPr>
            <a:normAutofit lnSpcReduction="10000"/>
          </a:bodyPr>
          <a:lstStyle/>
          <a:p>
            <a:pPr>
              <a:buFont typeface="Wingdings" panose="05000000000000000000" pitchFamily="2" charset="2"/>
              <a:buChar char="§"/>
            </a:pPr>
            <a:r>
              <a:rPr lang="en-US" sz="2300" dirty="0"/>
              <a:t>Drivers of fluxes occur at both local and regional scales</a:t>
            </a:r>
          </a:p>
          <a:p>
            <a:pPr lvl="1">
              <a:buFont typeface="Wingdings" panose="05000000000000000000" pitchFamily="2" charset="2"/>
              <a:buChar char="§"/>
            </a:pPr>
            <a:r>
              <a:rPr lang="en-US" sz="1950" dirty="0"/>
              <a:t>Local = e.g., lake characteristics</a:t>
            </a:r>
          </a:p>
          <a:p>
            <a:pPr lvl="1">
              <a:buFont typeface="Wingdings" panose="05000000000000000000" pitchFamily="2" charset="2"/>
              <a:buChar char="§"/>
            </a:pPr>
            <a:r>
              <a:rPr lang="en-US" sz="1950" dirty="0"/>
              <a:t>Regional = e.g., weather</a:t>
            </a:r>
          </a:p>
          <a:p>
            <a:pPr lvl="1">
              <a:buFont typeface="Wingdings" panose="05000000000000000000" pitchFamily="2" charset="2"/>
              <a:buChar char="§"/>
            </a:pPr>
            <a:r>
              <a:rPr lang="en-US" sz="1950" dirty="0"/>
              <a:t>Global = e.g., climate change</a:t>
            </a:r>
          </a:p>
          <a:p>
            <a:pPr>
              <a:buFont typeface="Wingdings" panose="05000000000000000000" pitchFamily="2" charset="2"/>
              <a:buChar char="§"/>
            </a:pPr>
            <a:endParaRPr lang="en-US" sz="800" dirty="0"/>
          </a:p>
          <a:p>
            <a:pPr>
              <a:buFont typeface="Wingdings" panose="05000000000000000000" pitchFamily="2" charset="2"/>
              <a:buChar char="§"/>
            </a:pPr>
            <a:r>
              <a:rPr lang="en-US" sz="2300" dirty="0"/>
              <a:t>Macrosystems ecologists study ecological dynamics and feedbacks at multiple interacting spatial and temporal scales</a:t>
            </a:r>
          </a:p>
          <a:p>
            <a:pPr>
              <a:buFont typeface="Wingdings" panose="05000000000000000000" pitchFamily="2" charset="2"/>
              <a:buChar char="§"/>
            </a:pPr>
            <a:endParaRPr lang="en-US" sz="800" dirty="0"/>
          </a:p>
          <a:p>
            <a:pPr>
              <a:buFont typeface="Wingdings" panose="05000000000000000000" pitchFamily="2" charset="2"/>
              <a:buChar char="§"/>
            </a:pPr>
            <a:r>
              <a:rPr lang="en-US" sz="2300" dirty="0"/>
              <a:t>We can study local, regional, and continental drivers using high frequency sensor data + simulation models</a:t>
            </a:r>
          </a:p>
        </p:txBody>
      </p:sp>
      <p:pic>
        <p:nvPicPr>
          <p:cNvPr id="4" name="Picture 3">
            <a:extLst>
              <a:ext uri="{FF2B5EF4-FFF2-40B4-BE49-F238E27FC236}">
                <a16:creationId xmlns:a16="http://schemas.microsoft.com/office/drawing/2014/main" id="{288DD177-784B-411E-B8C3-4113B712F7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49823" y="1600200"/>
            <a:ext cx="4185864" cy="4140200"/>
          </a:xfrm>
          <a:prstGeom prst="rect">
            <a:avLst/>
          </a:prstGeom>
        </p:spPr>
      </p:pic>
      <p:sp>
        <p:nvSpPr>
          <p:cNvPr id="5" name="TextBox 4">
            <a:extLst>
              <a:ext uri="{FF2B5EF4-FFF2-40B4-BE49-F238E27FC236}">
                <a16:creationId xmlns:a16="http://schemas.microsoft.com/office/drawing/2014/main" id="{CC2E45B7-AA93-4522-BB15-7B1AC05D6C21}"/>
              </a:ext>
            </a:extLst>
          </p:cNvPr>
          <p:cNvSpPr txBox="1"/>
          <p:nvPr/>
        </p:nvSpPr>
        <p:spPr>
          <a:xfrm>
            <a:off x="6458447" y="5766904"/>
            <a:ext cx="2594114" cy="246221"/>
          </a:xfrm>
          <a:prstGeom prst="rect">
            <a:avLst/>
          </a:prstGeom>
          <a:noFill/>
        </p:spPr>
        <p:txBody>
          <a:bodyPr wrap="square" rtlCol="0">
            <a:spAutoFit/>
          </a:bodyPr>
          <a:lstStyle/>
          <a:p>
            <a:pPr algn="r"/>
            <a:r>
              <a:rPr lang="en-US" sz="1000" dirty="0"/>
              <a:t>Figure modified from: Heffernan et al. 2014</a:t>
            </a:r>
          </a:p>
        </p:txBody>
      </p:sp>
    </p:spTree>
    <p:extLst>
      <p:ext uri="{BB962C8B-B14F-4D97-AF65-F5344CB8AC3E}">
        <p14:creationId xmlns:p14="http://schemas.microsoft.com/office/powerpoint/2010/main" val="130062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044C8D-ACDA-4328-86E2-B37E67F46BD5}"/>
              </a:ext>
            </a:extLst>
          </p:cNvPr>
          <p:cNvSpPr>
            <a:spLocks noGrp="1"/>
          </p:cNvSpPr>
          <p:nvPr>
            <p:ph idx="1"/>
          </p:nvPr>
        </p:nvSpPr>
        <p:spPr>
          <a:xfrm>
            <a:off x="285750" y="1502737"/>
            <a:ext cx="4004224" cy="5140984"/>
          </a:xfrm>
        </p:spPr>
        <p:txBody>
          <a:bodyPr>
            <a:normAutofit/>
          </a:bodyPr>
          <a:lstStyle/>
          <a:p>
            <a:pPr>
              <a:buFont typeface="Wingdings" panose="05000000000000000000" pitchFamily="2" charset="2"/>
              <a:buChar char="§"/>
            </a:pPr>
            <a:r>
              <a:rPr lang="en-US" dirty="0"/>
              <a:t>Processes occurring at different scales (i.e., local, regional, or global) can either amplify (positive feedback) or diminish (negative feedback) each other</a:t>
            </a:r>
          </a:p>
          <a:p>
            <a:pPr>
              <a:buFont typeface="Wingdings" panose="05000000000000000000" pitchFamily="2" charset="2"/>
              <a:buChar char="§"/>
            </a:pPr>
            <a:r>
              <a:rPr lang="en-US" dirty="0"/>
              <a:t>Example:</a:t>
            </a:r>
          </a:p>
          <a:p>
            <a:pPr lvl="1">
              <a:buFont typeface="Wingdings" panose="05000000000000000000" pitchFamily="2" charset="2"/>
              <a:buChar char="§"/>
            </a:pPr>
            <a:r>
              <a:rPr lang="en-US" dirty="0"/>
              <a:t>Local vegetation both influences, and is dependent on, regional precipitation, creating a feedback loop</a:t>
            </a:r>
          </a:p>
        </p:txBody>
      </p:sp>
      <p:sp>
        <p:nvSpPr>
          <p:cNvPr id="4" name="Title 1">
            <a:extLst>
              <a:ext uri="{FF2B5EF4-FFF2-40B4-BE49-F238E27FC236}">
                <a16:creationId xmlns:a16="http://schemas.microsoft.com/office/drawing/2014/main" id="{A5239CC1-8ED4-4F01-98C9-2FE59B6C7953}"/>
              </a:ext>
            </a:extLst>
          </p:cNvPr>
          <p:cNvSpPr>
            <a:spLocks noGrp="1"/>
          </p:cNvSpPr>
          <p:nvPr>
            <p:ph type="title"/>
          </p:nvPr>
        </p:nvSpPr>
        <p:spPr>
          <a:xfrm>
            <a:off x="0" y="361549"/>
            <a:ext cx="9144000" cy="952544"/>
          </a:xfrm>
        </p:spPr>
        <p:txBody>
          <a:bodyPr>
            <a:noAutofit/>
          </a:bodyPr>
          <a:lstStyle/>
          <a:p>
            <a:r>
              <a:rPr lang="en-US" sz="3600" b="1" dirty="0"/>
              <a:t> Macro-scale feedback</a:t>
            </a:r>
          </a:p>
        </p:txBody>
      </p:sp>
      <p:grpSp>
        <p:nvGrpSpPr>
          <p:cNvPr id="21" name="Group 20">
            <a:extLst>
              <a:ext uri="{FF2B5EF4-FFF2-40B4-BE49-F238E27FC236}">
                <a16:creationId xmlns:a16="http://schemas.microsoft.com/office/drawing/2014/main" id="{1153D95E-34B6-405A-B9AD-BC8EB33C965A}"/>
              </a:ext>
            </a:extLst>
          </p:cNvPr>
          <p:cNvGrpSpPr/>
          <p:nvPr/>
        </p:nvGrpSpPr>
        <p:grpSpPr>
          <a:xfrm>
            <a:off x="5269763" y="4752074"/>
            <a:ext cx="2424717" cy="1847757"/>
            <a:chOff x="3215703" y="4907901"/>
            <a:chExt cx="2424717" cy="1847757"/>
          </a:xfrm>
        </p:grpSpPr>
        <p:pic>
          <p:nvPicPr>
            <p:cNvPr id="8" name="Graphic 7">
              <a:extLst>
                <a:ext uri="{FF2B5EF4-FFF2-40B4-BE49-F238E27FC236}">
                  <a16:creationId xmlns:a16="http://schemas.microsoft.com/office/drawing/2014/main" id="{E131C3BF-9F71-4F72-9720-544C48533E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7194" y="5184366"/>
              <a:ext cx="1243934" cy="1292969"/>
            </a:xfrm>
            <a:prstGeom prst="rect">
              <a:avLst/>
            </a:prstGeom>
          </p:spPr>
        </p:pic>
        <p:pic>
          <p:nvPicPr>
            <p:cNvPr id="10" name="Graphic 9">
              <a:extLst>
                <a:ext uri="{FF2B5EF4-FFF2-40B4-BE49-F238E27FC236}">
                  <a16:creationId xmlns:a16="http://schemas.microsoft.com/office/drawing/2014/main" id="{37142944-27F5-41C0-80A8-E892F9B21E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1835" y="5566938"/>
              <a:ext cx="1378585" cy="1188720"/>
            </a:xfrm>
            <a:prstGeom prst="rect">
              <a:avLst/>
            </a:prstGeom>
          </p:spPr>
        </p:pic>
        <p:pic>
          <p:nvPicPr>
            <p:cNvPr id="12" name="Graphic 11">
              <a:extLst>
                <a:ext uri="{FF2B5EF4-FFF2-40B4-BE49-F238E27FC236}">
                  <a16:creationId xmlns:a16="http://schemas.microsoft.com/office/drawing/2014/main" id="{93890981-8004-44D7-AEE6-C44541C256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215703" y="4907901"/>
              <a:ext cx="1046132" cy="1788777"/>
            </a:xfrm>
            <a:prstGeom prst="rect">
              <a:avLst/>
            </a:prstGeom>
          </p:spPr>
        </p:pic>
      </p:grpSp>
      <p:grpSp>
        <p:nvGrpSpPr>
          <p:cNvPr id="20" name="Group 19">
            <a:extLst>
              <a:ext uri="{FF2B5EF4-FFF2-40B4-BE49-F238E27FC236}">
                <a16:creationId xmlns:a16="http://schemas.microsoft.com/office/drawing/2014/main" id="{50763B52-2FF4-4123-9657-B5101FAFC6F1}"/>
              </a:ext>
            </a:extLst>
          </p:cNvPr>
          <p:cNvGrpSpPr/>
          <p:nvPr/>
        </p:nvGrpSpPr>
        <p:grpSpPr>
          <a:xfrm>
            <a:off x="5269763" y="1190801"/>
            <a:ext cx="3430360" cy="2292611"/>
            <a:chOff x="3166643" y="1293671"/>
            <a:chExt cx="3430360" cy="2292611"/>
          </a:xfrm>
        </p:grpSpPr>
        <p:sp>
          <p:nvSpPr>
            <p:cNvPr id="13" name="Arrow: Up 12">
              <a:extLst>
                <a:ext uri="{FF2B5EF4-FFF2-40B4-BE49-F238E27FC236}">
                  <a16:creationId xmlns:a16="http://schemas.microsoft.com/office/drawing/2014/main" id="{D008309D-30D4-49C7-AD41-60645DC32545}"/>
                </a:ext>
              </a:extLst>
            </p:cNvPr>
            <p:cNvSpPr/>
            <p:nvPr/>
          </p:nvSpPr>
          <p:spPr>
            <a:xfrm>
              <a:off x="4037966" y="1293671"/>
              <a:ext cx="484632" cy="599279"/>
            </a:xfrm>
            <a:prstGeom prst="upArrow">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1E5A6CC-4384-440F-94C8-35182C9A44BC}"/>
                </a:ext>
              </a:extLst>
            </p:cNvPr>
            <p:cNvSpPr txBox="1"/>
            <p:nvPr/>
          </p:nvSpPr>
          <p:spPr>
            <a:xfrm>
              <a:off x="4488734" y="1502737"/>
              <a:ext cx="2108269" cy="369332"/>
            </a:xfrm>
            <a:prstGeom prst="rect">
              <a:avLst/>
            </a:prstGeom>
            <a:noFill/>
          </p:spPr>
          <p:txBody>
            <a:bodyPr wrap="none" rtlCol="0">
              <a:spAutoFit/>
            </a:bodyPr>
            <a:lstStyle/>
            <a:p>
              <a:r>
                <a:rPr lang="en-US" dirty="0"/>
                <a:t>Evapotranspiration</a:t>
              </a:r>
            </a:p>
          </p:txBody>
        </p:sp>
        <p:pic>
          <p:nvPicPr>
            <p:cNvPr id="17" name="Graphic 16">
              <a:extLst>
                <a:ext uri="{FF2B5EF4-FFF2-40B4-BE49-F238E27FC236}">
                  <a16:creationId xmlns:a16="http://schemas.microsoft.com/office/drawing/2014/main" id="{82409D23-30C5-41E4-94D1-94452E26AA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8134" y="2014990"/>
              <a:ext cx="1243934" cy="1292969"/>
            </a:xfrm>
            <a:prstGeom prst="rect">
              <a:avLst/>
            </a:prstGeom>
          </p:spPr>
        </p:pic>
        <p:pic>
          <p:nvPicPr>
            <p:cNvPr id="18" name="Graphic 17">
              <a:extLst>
                <a:ext uri="{FF2B5EF4-FFF2-40B4-BE49-F238E27FC236}">
                  <a16:creationId xmlns:a16="http://schemas.microsoft.com/office/drawing/2014/main" id="{A5DCC07D-34D6-43AF-921C-94A7509B91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2775" y="2397562"/>
              <a:ext cx="1378585" cy="1188720"/>
            </a:xfrm>
            <a:prstGeom prst="rect">
              <a:avLst/>
            </a:prstGeom>
          </p:spPr>
        </p:pic>
        <p:pic>
          <p:nvPicPr>
            <p:cNvPr id="19" name="Graphic 18">
              <a:extLst>
                <a:ext uri="{FF2B5EF4-FFF2-40B4-BE49-F238E27FC236}">
                  <a16:creationId xmlns:a16="http://schemas.microsoft.com/office/drawing/2014/main" id="{E25F3EF8-67CD-4C41-8D6B-2286A882EA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166643" y="1738525"/>
              <a:ext cx="1046132" cy="1788777"/>
            </a:xfrm>
            <a:prstGeom prst="rect">
              <a:avLst/>
            </a:prstGeom>
          </p:spPr>
        </p:pic>
      </p:grpSp>
      <p:grpSp>
        <p:nvGrpSpPr>
          <p:cNvPr id="22" name="Group 21">
            <a:extLst>
              <a:ext uri="{FF2B5EF4-FFF2-40B4-BE49-F238E27FC236}">
                <a16:creationId xmlns:a16="http://schemas.microsoft.com/office/drawing/2014/main" id="{03B916B3-E0FE-4D3A-AE2F-13119315C558}"/>
              </a:ext>
            </a:extLst>
          </p:cNvPr>
          <p:cNvGrpSpPr/>
          <p:nvPr/>
        </p:nvGrpSpPr>
        <p:grpSpPr>
          <a:xfrm>
            <a:off x="5450990" y="4117391"/>
            <a:ext cx="2169874" cy="924264"/>
            <a:chOff x="349705" y="4448664"/>
            <a:chExt cx="3680027" cy="1820211"/>
          </a:xfrm>
        </p:grpSpPr>
        <p:sp>
          <p:nvSpPr>
            <p:cNvPr id="23" name="Thought Bubble: Cloud 22">
              <a:extLst>
                <a:ext uri="{FF2B5EF4-FFF2-40B4-BE49-F238E27FC236}">
                  <a16:creationId xmlns:a16="http://schemas.microsoft.com/office/drawing/2014/main" id="{A0112FC0-2780-49B1-83CF-9F18ADF9BE3D}"/>
                </a:ext>
              </a:extLst>
            </p:cNvPr>
            <p:cNvSpPr/>
            <p:nvPr/>
          </p:nvSpPr>
          <p:spPr>
            <a:xfrm>
              <a:off x="349705" y="4510472"/>
              <a:ext cx="2047715" cy="1225380"/>
            </a:xfrm>
            <a:prstGeom prst="cloud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hought Bubble: Cloud 23">
              <a:extLst>
                <a:ext uri="{FF2B5EF4-FFF2-40B4-BE49-F238E27FC236}">
                  <a16:creationId xmlns:a16="http://schemas.microsoft.com/office/drawing/2014/main" id="{DB858699-2C5C-4FBB-8228-4A7129BB8624}"/>
                </a:ext>
              </a:extLst>
            </p:cNvPr>
            <p:cNvSpPr/>
            <p:nvPr/>
          </p:nvSpPr>
          <p:spPr>
            <a:xfrm rot="20538919">
              <a:off x="1982017" y="4448664"/>
              <a:ext cx="2047715" cy="1225380"/>
            </a:xfrm>
            <a:prstGeom prst="cloud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hought Bubble: Cloud 24">
              <a:extLst>
                <a:ext uri="{FF2B5EF4-FFF2-40B4-BE49-F238E27FC236}">
                  <a16:creationId xmlns:a16="http://schemas.microsoft.com/office/drawing/2014/main" id="{9BB03560-A65F-4E8E-9460-8E248919D17D}"/>
                </a:ext>
              </a:extLst>
            </p:cNvPr>
            <p:cNvSpPr/>
            <p:nvPr/>
          </p:nvSpPr>
          <p:spPr>
            <a:xfrm rot="1021636">
              <a:off x="1404247" y="4875280"/>
              <a:ext cx="2047715" cy="1225380"/>
            </a:xfrm>
            <a:prstGeom prst="cloud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EBABFA23-5A05-486D-ACB9-11948FB22A16}"/>
                </a:ext>
              </a:extLst>
            </p:cNvPr>
            <p:cNvSpPr/>
            <p:nvPr/>
          </p:nvSpPr>
          <p:spPr>
            <a:xfrm rot="21044907">
              <a:off x="589872" y="5690791"/>
              <a:ext cx="742452" cy="345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7F5079C-F7AE-4FEC-826B-78B3FF3C3009}"/>
                </a:ext>
              </a:extLst>
            </p:cNvPr>
            <p:cNvSpPr/>
            <p:nvPr/>
          </p:nvSpPr>
          <p:spPr>
            <a:xfrm rot="21044907">
              <a:off x="1391166" y="5923355"/>
              <a:ext cx="742452" cy="345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203D14F6-7A0B-402E-9CEC-47D3F7461541}"/>
              </a:ext>
            </a:extLst>
          </p:cNvPr>
          <p:cNvGrpSpPr/>
          <p:nvPr/>
        </p:nvGrpSpPr>
        <p:grpSpPr>
          <a:xfrm rot="493845">
            <a:off x="5877412" y="4363507"/>
            <a:ext cx="1931309" cy="1059933"/>
            <a:chOff x="933219" y="4969984"/>
            <a:chExt cx="2575926" cy="1623878"/>
          </a:xfrm>
        </p:grpSpPr>
        <p:sp>
          <p:nvSpPr>
            <p:cNvPr id="29" name="Teardrop 28">
              <a:extLst>
                <a:ext uri="{FF2B5EF4-FFF2-40B4-BE49-F238E27FC236}">
                  <a16:creationId xmlns:a16="http://schemas.microsoft.com/office/drawing/2014/main" id="{67F74B9B-3890-433C-A6F3-32C3BA1E5BA7}"/>
                </a:ext>
              </a:extLst>
            </p:cNvPr>
            <p:cNvSpPr/>
            <p:nvPr/>
          </p:nvSpPr>
          <p:spPr>
            <a:xfrm rot="17180001">
              <a:off x="933219" y="5847147"/>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ardrop 29">
              <a:extLst>
                <a:ext uri="{FF2B5EF4-FFF2-40B4-BE49-F238E27FC236}">
                  <a16:creationId xmlns:a16="http://schemas.microsoft.com/office/drawing/2014/main" id="{9A833D49-B3EA-4610-9EE7-0162D5D18BDA}"/>
                </a:ext>
              </a:extLst>
            </p:cNvPr>
            <p:cNvSpPr/>
            <p:nvPr/>
          </p:nvSpPr>
          <p:spPr>
            <a:xfrm rot="17180001">
              <a:off x="1159000" y="6071403"/>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ardrop 30">
              <a:extLst>
                <a:ext uri="{FF2B5EF4-FFF2-40B4-BE49-F238E27FC236}">
                  <a16:creationId xmlns:a16="http://schemas.microsoft.com/office/drawing/2014/main" id="{A16E02AD-4623-4CA3-9521-6FD48D54B6B5}"/>
                </a:ext>
              </a:extLst>
            </p:cNvPr>
            <p:cNvSpPr/>
            <p:nvPr/>
          </p:nvSpPr>
          <p:spPr>
            <a:xfrm rot="17180001">
              <a:off x="1674918" y="6011247"/>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a:extLst>
                <a:ext uri="{FF2B5EF4-FFF2-40B4-BE49-F238E27FC236}">
                  <a16:creationId xmlns:a16="http://schemas.microsoft.com/office/drawing/2014/main" id="{6C496A21-A2CD-480D-81DF-DA6433F1202D}"/>
                </a:ext>
              </a:extLst>
            </p:cNvPr>
            <p:cNvSpPr/>
            <p:nvPr/>
          </p:nvSpPr>
          <p:spPr>
            <a:xfrm rot="17180001">
              <a:off x="1429612" y="6161678"/>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a:extLst>
                <a:ext uri="{FF2B5EF4-FFF2-40B4-BE49-F238E27FC236}">
                  <a16:creationId xmlns:a16="http://schemas.microsoft.com/office/drawing/2014/main" id="{B45DEBFE-BDAD-4822-8C0A-CC118E67C547}"/>
                </a:ext>
              </a:extLst>
            </p:cNvPr>
            <p:cNvSpPr/>
            <p:nvPr/>
          </p:nvSpPr>
          <p:spPr>
            <a:xfrm rot="17180001">
              <a:off x="2047876" y="6009444"/>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ardrop 33">
              <a:extLst>
                <a:ext uri="{FF2B5EF4-FFF2-40B4-BE49-F238E27FC236}">
                  <a16:creationId xmlns:a16="http://schemas.microsoft.com/office/drawing/2014/main" id="{94964728-9C10-43D0-B8AE-B370F7A6FA8F}"/>
                </a:ext>
              </a:extLst>
            </p:cNvPr>
            <p:cNvSpPr/>
            <p:nvPr/>
          </p:nvSpPr>
          <p:spPr>
            <a:xfrm rot="17180001">
              <a:off x="1298408" y="5837569"/>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a:extLst>
                <a:ext uri="{FF2B5EF4-FFF2-40B4-BE49-F238E27FC236}">
                  <a16:creationId xmlns:a16="http://schemas.microsoft.com/office/drawing/2014/main" id="{10C99C90-A88F-432F-8186-2ADC78E90863}"/>
                </a:ext>
              </a:extLst>
            </p:cNvPr>
            <p:cNvSpPr/>
            <p:nvPr/>
          </p:nvSpPr>
          <p:spPr>
            <a:xfrm rot="17180001">
              <a:off x="1828339" y="6254423"/>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a:extLst>
                <a:ext uri="{FF2B5EF4-FFF2-40B4-BE49-F238E27FC236}">
                  <a16:creationId xmlns:a16="http://schemas.microsoft.com/office/drawing/2014/main" id="{FC2691BB-66B5-46FB-AC3A-D99D1BFBE57F}"/>
                </a:ext>
              </a:extLst>
            </p:cNvPr>
            <p:cNvSpPr/>
            <p:nvPr/>
          </p:nvSpPr>
          <p:spPr>
            <a:xfrm rot="17180001">
              <a:off x="2934790" y="5460729"/>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ardrop 36">
              <a:extLst>
                <a:ext uri="{FF2B5EF4-FFF2-40B4-BE49-F238E27FC236}">
                  <a16:creationId xmlns:a16="http://schemas.microsoft.com/office/drawing/2014/main" id="{AFA79E8E-F996-4EA0-95C2-585327529CEE}"/>
                </a:ext>
              </a:extLst>
            </p:cNvPr>
            <p:cNvSpPr/>
            <p:nvPr/>
          </p:nvSpPr>
          <p:spPr>
            <a:xfrm rot="17180001">
              <a:off x="2710849" y="5715675"/>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ardrop 37">
              <a:extLst>
                <a:ext uri="{FF2B5EF4-FFF2-40B4-BE49-F238E27FC236}">
                  <a16:creationId xmlns:a16="http://schemas.microsoft.com/office/drawing/2014/main" id="{4892C734-E431-451C-BB1C-D8BD7CDFB2DC}"/>
                </a:ext>
              </a:extLst>
            </p:cNvPr>
            <p:cNvSpPr/>
            <p:nvPr/>
          </p:nvSpPr>
          <p:spPr>
            <a:xfrm rot="17180001">
              <a:off x="2377361" y="5876238"/>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a:extLst>
                <a:ext uri="{FF2B5EF4-FFF2-40B4-BE49-F238E27FC236}">
                  <a16:creationId xmlns:a16="http://schemas.microsoft.com/office/drawing/2014/main" id="{B680B4FA-B996-4CEF-A910-B1D408AD794F}"/>
                </a:ext>
              </a:extLst>
            </p:cNvPr>
            <p:cNvSpPr/>
            <p:nvPr/>
          </p:nvSpPr>
          <p:spPr>
            <a:xfrm rot="17180001">
              <a:off x="3134762" y="5247337"/>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ardrop 39">
              <a:extLst>
                <a:ext uri="{FF2B5EF4-FFF2-40B4-BE49-F238E27FC236}">
                  <a16:creationId xmlns:a16="http://schemas.microsoft.com/office/drawing/2014/main" id="{74C2694F-1166-43AD-9FB1-97FA2AA3D3F1}"/>
                </a:ext>
              </a:extLst>
            </p:cNvPr>
            <p:cNvSpPr/>
            <p:nvPr/>
          </p:nvSpPr>
          <p:spPr>
            <a:xfrm rot="17180001">
              <a:off x="2923301" y="5183376"/>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a:extLst>
                <a:ext uri="{FF2B5EF4-FFF2-40B4-BE49-F238E27FC236}">
                  <a16:creationId xmlns:a16="http://schemas.microsoft.com/office/drawing/2014/main" id="{541F3FB1-B477-456C-8DA0-23FEDD536F2E}"/>
                </a:ext>
              </a:extLst>
            </p:cNvPr>
            <p:cNvSpPr/>
            <p:nvPr/>
          </p:nvSpPr>
          <p:spPr>
            <a:xfrm rot="17180001">
              <a:off x="3108215" y="4969984"/>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a:extLst>
                <a:ext uri="{FF2B5EF4-FFF2-40B4-BE49-F238E27FC236}">
                  <a16:creationId xmlns:a16="http://schemas.microsoft.com/office/drawing/2014/main" id="{0279345A-D661-4777-9C78-A0F3B98F3BA5}"/>
                </a:ext>
              </a:extLst>
            </p:cNvPr>
            <p:cNvSpPr/>
            <p:nvPr/>
          </p:nvSpPr>
          <p:spPr>
            <a:xfrm rot="17180001">
              <a:off x="2183145" y="6263592"/>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ardrop 42">
              <a:extLst>
                <a:ext uri="{FF2B5EF4-FFF2-40B4-BE49-F238E27FC236}">
                  <a16:creationId xmlns:a16="http://schemas.microsoft.com/office/drawing/2014/main" id="{F520A731-7C85-493A-9426-780E55954B48}"/>
                </a:ext>
              </a:extLst>
            </p:cNvPr>
            <p:cNvSpPr/>
            <p:nvPr/>
          </p:nvSpPr>
          <p:spPr>
            <a:xfrm rot="17180001">
              <a:off x="1596372" y="6405473"/>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ardrop 43">
              <a:extLst>
                <a:ext uri="{FF2B5EF4-FFF2-40B4-BE49-F238E27FC236}">
                  <a16:creationId xmlns:a16="http://schemas.microsoft.com/office/drawing/2014/main" id="{5787283A-8B26-4F2C-AEDF-0BE112803822}"/>
                </a:ext>
              </a:extLst>
            </p:cNvPr>
            <p:cNvSpPr/>
            <p:nvPr/>
          </p:nvSpPr>
          <p:spPr>
            <a:xfrm rot="17180001">
              <a:off x="2954478" y="5749008"/>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ardrop 44">
              <a:extLst>
                <a:ext uri="{FF2B5EF4-FFF2-40B4-BE49-F238E27FC236}">
                  <a16:creationId xmlns:a16="http://schemas.microsoft.com/office/drawing/2014/main" id="{CAF0BF6F-2F4B-40AB-9A7D-D0CF666AE218}"/>
                </a:ext>
              </a:extLst>
            </p:cNvPr>
            <p:cNvSpPr/>
            <p:nvPr/>
          </p:nvSpPr>
          <p:spPr>
            <a:xfrm rot="17180001">
              <a:off x="2285185" y="6133216"/>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ardrop 45">
              <a:extLst>
                <a:ext uri="{FF2B5EF4-FFF2-40B4-BE49-F238E27FC236}">
                  <a16:creationId xmlns:a16="http://schemas.microsoft.com/office/drawing/2014/main" id="{FBB21DB3-B650-4170-B458-180419E9BA9D}"/>
                </a:ext>
              </a:extLst>
            </p:cNvPr>
            <p:cNvSpPr/>
            <p:nvPr/>
          </p:nvSpPr>
          <p:spPr>
            <a:xfrm rot="17180001">
              <a:off x="2645925" y="5999546"/>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ardrop 46">
              <a:extLst>
                <a:ext uri="{FF2B5EF4-FFF2-40B4-BE49-F238E27FC236}">
                  <a16:creationId xmlns:a16="http://schemas.microsoft.com/office/drawing/2014/main" id="{A521C009-031D-434B-9DE5-2B92A62823CE}"/>
                </a:ext>
              </a:extLst>
            </p:cNvPr>
            <p:cNvSpPr/>
            <p:nvPr/>
          </p:nvSpPr>
          <p:spPr>
            <a:xfrm rot="17180001">
              <a:off x="2416862" y="6456702"/>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47">
              <a:extLst>
                <a:ext uri="{FF2B5EF4-FFF2-40B4-BE49-F238E27FC236}">
                  <a16:creationId xmlns:a16="http://schemas.microsoft.com/office/drawing/2014/main" id="{F073138E-CEC2-4D0F-BEDA-B25D7D96EC06}"/>
                </a:ext>
              </a:extLst>
            </p:cNvPr>
            <p:cNvSpPr/>
            <p:nvPr/>
          </p:nvSpPr>
          <p:spPr>
            <a:xfrm rot="17180001">
              <a:off x="2009911" y="6449141"/>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48">
              <a:extLst>
                <a:ext uri="{FF2B5EF4-FFF2-40B4-BE49-F238E27FC236}">
                  <a16:creationId xmlns:a16="http://schemas.microsoft.com/office/drawing/2014/main" id="{EFA530B5-CF2B-4D72-9F1D-C5010186C485}"/>
                </a:ext>
              </a:extLst>
            </p:cNvPr>
            <p:cNvSpPr/>
            <p:nvPr/>
          </p:nvSpPr>
          <p:spPr>
            <a:xfrm rot="17180001">
              <a:off x="2549550" y="6181843"/>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ardrop 49">
              <a:extLst>
                <a:ext uri="{FF2B5EF4-FFF2-40B4-BE49-F238E27FC236}">
                  <a16:creationId xmlns:a16="http://schemas.microsoft.com/office/drawing/2014/main" id="{869A25E1-2C90-4ECE-A15F-7BDBD0CBCEEF}"/>
                </a:ext>
              </a:extLst>
            </p:cNvPr>
            <p:cNvSpPr/>
            <p:nvPr/>
          </p:nvSpPr>
          <p:spPr>
            <a:xfrm rot="17180001">
              <a:off x="2923300" y="5980370"/>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ardrop 50">
              <a:extLst>
                <a:ext uri="{FF2B5EF4-FFF2-40B4-BE49-F238E27FC236}">
                  <a16:creationId xmlns:a16="http://schemas.microsoft.com/office/drawing/2014/main" id="{22446EB2-1784-493D-BB4A-F8B4D0AA2F20}"/>
                </a:ext>
              </a:extLst>
            </p:cNvPr>
            <p:cNvSpPr/>
            <p:nvPr/>
          </p:nvSpPr>
          <p:spPr>
            <a:xfrm rot="17180001">
              <a:off x="3219585" y="5826088"/>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ardrop 51">
              <a:extLst>
                <a:ext uri="{FF2B5EF4-FFF2-40B4-BE49-F238E27FC236}">
                  <a16:creationId xmlns:a16="http://schemas.microsoft.com/office/drawing/2014/main" id="{CD9A60AC-C8B1-4BEB-9A82-1415A7CA48BF}"/>
                </a:ext>
              </a:extLst>
            </p:cNvPr>
            <p:cNvSpPr/>
            <p:nvPr/>
          </p:nvSpPr>
          <p:spPr>
            <a:xfrm rot="17180001">
              <a:off x="3227340" y="5481170"/>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ardrop 52">
              <a:extLst>
                <a:ext uri="{FF2B5EF4-FFF2-40B4-BE49-F238E27FC236}">
                  <a16:creationId xmlns:a16="http://schemas.microsoft.com/office/drawing/2014/main" id="{9D299386-8260-426E-A692-16F40D1E1E82}"/>
                </a:ext>
              </a:extLst>
            </p:cNvPr>
            <p:cNvSpPr/>
            <p:nvPr/>
          </p:nvSpPr>
          <p:spPr>
            <a:xfrm rot="17180001">
              <a:off x="3371985" y="5978488"/>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ardrop 53">
              <a:extLst>
                <a:ext uri="{FF2B5EF4-FFF2-40B4-BE49-F238E27FC236}">
                  <a16:creationId xmlns:a16="http://schemas.microsoft.com/office/drawing/2014/main" id="{EE84B522-A860-49F2-BC76-AB401F3C48E3}"/>
                </a:ext>
              </a:extLst>
            </p:cNvPr>
            <p:cNvSpPr/>
            <p:nvPr/>
          </p:nvSpPr>
          <p:spPr>
            <a:xfrm rot="17180001">
              <a:off x="3046828" y="6386258"/>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ardrop 54">
              <a:extLst>
                <a:ext uri="{FF2B5EF4-FFF2-40B4-BE49-F238E27FC236}">
                  <a16:creationId xmlns:a16="http://schemas.microsoft.com/office/drawing/2014/main" id="{BA048050-91FA-4910-A22D-A22A0559148E}"/>
                </a:ext>
              </a:extLst>
            </p:cNvPr>
            <p:cNvSpPr/>
            <p:nvPr/>
          </p:nvSpPr>
          <p:spPr>
            <a:xfrm rot="17180001">
              <a:off x="3169753" y="6111399"/>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ardrop 55">
              <a:extLst>
                <a:ext uri="{FF2B5EF4-FFF2-40B4-BE49-F238E27FC236}">
                  <a16:creationId xmlns:a16="http://schemas.microsoft.com/office/drawing/2014/main" id="{1E6CAE69-3BFB-4525-B0E7-8E5F480E6CB4}"/>
                </a:ext>
              </a:extLst>
            </p:cNvPr>
            <p:cNvSpPr/>
            <p:nvPr/>
          </p:nvSpPr>
          <p:spPr>
            <a:xfrm rot="17180001">
              <a:off x="2866682" y="6201112"/>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ardrop 56">
              <a:extLst>
                <a:ext uri="{FF2B5EF4-FFF2-40B4-BE49-F238E27FC236}">
                  <a16:creationId xmlns:a16="http://schemas.microsoft.com/office/drawing/2014/main" id="{2672ADD0-1087-46F3-AF35-9C1C587BA8F1}"/>
                </a:ext>
              </a:extLst>
            </p:cNvPr>
            <p:cNvSpPr/>
            <p:nvPr/>
          </p:nvSpPr>
          <p:spPr>
            <a:xfrm rot="17180001">
              <a:off x="2752339" y="6415440"/>
              <a:ext cx="137160" cy="13716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Arrow: Circular 57">
            <a:extLst>
              <a:ext uri="{FF2B5EF4-FFF2-40B4-BE49-F238E27FC236}">
                <a16:creationId xmlns:a16="http://schemas.microsoft.com/office/drawing/2014/main" id="{28EB44CB-A0E1-41C5-A972-936E4C332CD1}"/>
              </a:ext>
            </a:extLst>
          </p:cNvPr>
          <p:cNvSpPr/>
          <p:nvPr/>
        </p:nvSpPr>
        <p:spPr>
          <a:xfrm rot="5400000">
            <a:off x="6518166" y="2881942"/>
            <a:ext cx="2711401" cy="2471684"/>
          </a:xfrm>
          <a:prstGeom prst="circular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ircular 58">
            <a:extLst>
              <a:ext uri="{FF2B5EF4-FFF2-40B4-BE49-F238E27FC236}">
                <a16:creationId xmlns:a16="http://schemas.microsoft.com/office/drawing/2014/main" id="{776CCEBD-6759-41E1-BB16-D650EA95E16F}"/>
              </a:ext>
            </a:extLst>
          </p:cNvPr>
          <p:cNvSpPr/>
          <p:nvPr/>
        </p:nvSpPr>
        <p:spPr>
          <a:xfrm rot="16200000">
            <a:off x="3995883" y="2965931"/>
            <a:ext cx="2711401" cy="2471684"/>
          </a:xfrm>
          <a:prstGeom prst="circular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B98B9F28-DB35-4C88-ACD8-0AF952118185}"/>
              </a:ext>
            </a:extLst>
          </p:cNvPr>
          <p:cNvSpPr txBox="1"/>
          <p:nvPr/>
        </p:nvSpPr>
        <p:spPr>
          <a:xfrm>
            <a:off x="0" y="6603958"/>
            <a:ext cx="1428750" cy="246221"/>
          </a:xfrm>
          <a:prstGeom prst="rect">
            <a:avLst/>
          </a:prstGeom>
          <a:noFill/>
        </p:spPr>
        <p:txBody>
          <a:bodyPr wrap="square" rtlCol="0">
            <a:spAutoFit/>
          </a:bodyPr>
          <a:lstStyle/>
          <a:p>
            <a:r>
              <a:rPr lang="en-US" sz="1000" dirty="0"/>
              <a:t>Heffernan et al. 2014</a:t>
            </a:r>
          </a:p>
        </p:txBody>
      </p:sp>
    </p:spTree>
    <p:extLst>
      <p:ext uri="{BB962C8B-B14F-4D97-AF65-F5344CB8AC3E}">
        <p14:creationId xmlns:p14="http://schemas.microsoft.com/office/powerpoint/2010/main" val="24480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97AFE4F4-8C38-4CEB-97D7-92432DCD5E8F}"/>
              </a:ext>
            </a:extLst>
          </p:cNvPr>
          <p:cNvSpPr/>
          <p:nvPr/>
        </p:nvSpPr>
        <p:spPr>
          <a:xfrm>
            <a:off x="5529943" y="4203536"/>
            <a:ext cx="3026228" cy="2120374"/>
          </a:xfrm>
          <a:prstGeom prst="trapezoi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361549"/>
            <a:ext cx="9144000" cy="952544"/>
          </a:xfrm>
        </p:spPr>
        <p:txBody>
          <a:bodyPr>
            <a:noAutofit/>
          </a:bodyPr>
          <a:lstStyle/>
          <a:p>
            <a:r>
              <a:rPr lang="en-US" sz="3600" b="1" dirty="0"/>
              <a:t> Macro-scale feedbacks in lakes</a:t>
            </a:r>
          </a:p>
        </p:txBody>
      </p:sp>
      <p:sp>
        <p:nvSpPr>
          <p:cNvPr id="3" name="Content Placeholder 2"/>
          <p:cNvSpPr>
            <a:spLocks noGrp="1"/>
          </p:cNvSpPr>
          <p:nvPr>
            <p:ph idx="1"/>
          </p:nvPr>
        </p:nvSpPr>
        <p:spPr>
          <a:xfrm>
            <a:off x="188842" y="1276629"/>
            <a:ext cx="4883901" cy="5400617"/>
          </a:xfrm>
        </p:spPr>
        <p:txBody>
          <a:bodyPr>
            <a:normAutofit/>
          </a:bodyPr>
          <a:lstStyle/>
          <a:p>
            <a:pPr>
              <a:buFont typeface="Wingdings" panose="05000000000000000000" pitchFamily="2" charset="2"/>
              <a:buChar char="§"/>
            </a:pPr>
            <a:r>
              <a:rPr lang="en-US" dirty="0"/>
              <a:t>Lake GHG fluxes are impacted by: Local lake characteristics </a:t>
            </a:r>
            <a:r>
              <a:rPr lang="en-US" i="1" dirty="0"/>
              <a:t>and</a:t>
            </a:r>
            <a:r>
              <a:rPr lang="en-US" dirty="0"/>
              <a:t> Regional air temperatures</a:t>
            </a:r>
          </a:p>
          <a:p>
            <a:pPr>
              <a:buFont typeface="Wingdings" panose="05000000000000000000" pitchFamily="2" charset="2"/>
              <a:buChar char="§"/>
            </a:pPr>
            <a:r>
              <a:rPr lang="en-US" dirty="0"/>
              <a:t>Warming air temperatures, due to climate change, can lead to either an increase or decrease of GHG emissions from lakes</a:t>
            </a:r>
          </a:p>
          <a:p>
            <a:pPr>
              <a:buFont typeface="Wingdings" panose="05000000000000000000" pitchFamily="2" charset="2"/>
              <a:buChar char="§"/>
            </a:pPr>
            <a:r>
              <a:rPr lang="en-US" dirty="0"/>
              <a:t>This will result in a </a:t>
            </a:r>
            <a:r>
              <a:rPr lang="en-US" b="1" i="1" dirty="0"/>
              <a:t>macro-scale feedback</a:t>
            </a:r>
            <a:r>
              <a:rPr lang="en-US" dirty="0"/>
              <a:t> by either </a:t>
            </a:r>
            <a:r>
              <a:rPr lang="en-US" u="sng" dirty="0"/>
              <a:t>increasing</a:t>
            </a:r>
            <a:r>
              <a:rPr lang="en-US" dirty="0"/>
              <a:t> </a:t>
            </a:r>
            <a:r>
              <a:rPr lang="en-US" b="1" dirty="0"/>
              <a:t>or</a:t>
            </a:r>
            <a:r>
              <a:rPr lang="en-US" dirty="0"/>
              <a:t> </a:t>
            </a:r>
            <a:r>
              <a:rPr lang="en-US" u="sng" dirty="0"/>
              <a:t>decreasing</a:t>
            </a:r>
            <a:r>
              <a:rPr lang="en-US" dirty="0"/>
              <a:t> GHG concentrations in the atmosphere, which could subsequently intensify or mitigate global climate warming</a:t>
            </a:r>
          </a:p>
        </p:txBody>
      </p:sp>
      <p:sp>
        <p:nvSpPr>
          <p:cNvPr id="7" name="Trapezoid 6">
            <a:extLst>
              <a:ext uri="{FF2B5EF4-FFF2-40B4-BE49-F238E27FC236}">
                <a16:creationId xmlns:a16="http://schemas.microsoft.com/office/drawing/2014/main" id="{B085CD9F-65CE-488E-8E03-1A91C9A098BA}"/>
              </a:ext>
            </a:extLst>
          </p:cNvPr>
          <p:cNvSpPr/>
          <p:nvPr/>
        </p:nvSpPr>
        <p:spPr>
          <a:xfrm>
            <a:off x="5486403" y="2956980"/>
            <a:ext cx="3026228" cy="1635299"/>
          </a:xfrm>
          <a:prstGeom prst="trapezoi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E45F8AA-6251-479F-9D61-BA9851F5AE53}"/>
              </a:ext>
            </a:extLst>
          </p:cNvPr>
          <p:cNvSpPr/>
          <p:nvPr/>
        </p:nvSpPr>
        <p:spPr>
          <a:xfrm>
            <a:off x="5791201" y="3638217"/>
            <a:ext cx="1153886" cy="704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 Temp.</a:t>
            </a:r>
          </a:p>
        </p:txBody>
      </p:sp>
      <p:sp>
        <p:nvSpPr>
          <p:cNvPr id="14" name="Oval 13">
            <a:extLst>
              <a:ext uri="{FF2B5EF4-FFF2-40B4-BE49-F238E27FC236}">
                <a16:creationId xmlns:a16="http://schemas.microsoft.com/office/drawing/2014/main" id="{75916A71-DC5D-42A5-8E0F-5080FA232694}"/>
              </a:ext>
            </a:extLst>
          </p:cNvPr>
          <p:cNvSpPr/>
          <p:nvPr/>
        </p:nvSpPr>
        <p:spPr>
          <a:xfrm>
            <a:off x="5845631" y="4921192"/>
            <a:ext cx="1153886" cy="704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Lakes</a:t>
            </a:r>
          </a:p>
        </p:txBody>
      </p:sp>
      <p:grpSp>
        <p:nvGrpSpPr>
          <p:cNvPr id="4" name="Group 3">
            <a:extLst>
              <a:ext uri="{FF2B5EF4-FFF2-40B4-BE49-F238E27FC236}">
                <a16:creationId xmlns:a16="http://schemas.microsoft.com/office/drawing/2014/main" id="{56C8D44F-2AB8-4CEB-BB23-ABB442F1EC5D}"/>
              </a:ext>
            </a:extLst>
          </p:cNvPr>
          <p:cNvGrpSpPr/>
          <p:nvPr/>
        </p:nvGrpSpPr>
        <p:grpSpPr>
          <a:xfrm>
            <a:off x="5886499" y="3873357"/>
            <a:ext cx="811261" cy="1044646"/>
            <a:chOff x="5886499" y="3873357"/>
            <a:chExt cx="811261" cy="1044646"/>
          </a:xfrm>
        </p:grpSpPr>
        <p:sp>
          <p:nvSpPr>
            <p:cNvPr id="20" name="Arc 19">
              <a:extLst>
                <a:ext uri="{FF2B5EF4-FFF2-40B4-BE49-F238E27FC236}">
                  <a16:creationId xmlns:a16="http://schemas.microsoft.com/office/drawing/2014/main" id="{3D1A236A-8C02-4781-A1FD-C21F67C8E596}"/>
                </a:ext>
              </a:extLst>
            </p:cNvPr>
            <p:cNvSpPr/>
            <p:nvPr/>
          </p:nvSpPr>
          <p:spPr>
            <a:xfrm rot="6363924" flipV="1">
              <a:off x="5815022" y="3944834"/>
              <a:ext cx="954216" cy="811261"/>
            </a:xfrm>
            <a:prstGeom prst="arc">
              <a:avLst>
                <a:gd name="adj1" fmla="val 16200000"/>
                <a:gd name="adj2" fmla="val 1"/>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Isosceles Triangle 23">
              <a:extLst>
                <a:ext uri="{FF2B5EF4-FFF2-40B4-BE49-F238E27FC236}">
                  <a16:creationId xmlns:a16="http://schemas.microsoft.com/office/drawing/2014/main" id="{FC6BBBC6-4C56-4050-AD82-B13FA4FD4ED0}"/>
                </a:ext>
              </a:extLst>
            </p:cNvPr>
            <p:cNvSpPr/>
            <p:nvPr/>
          </p:nvSpPr>
          <p:spPr>
            <a:xfrm rot="14296254">
              <a:off x="6066960" y="4735123"/>
              <a:ext cx="182880" cy="18288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76DB5F2-0832-4DA9-B806-602108E3A6E4}"/>
              </a:ext>
            </a:extLst>
          </p:cNvPr>
          <p:cNvSpPr txBox="1"/>
          <p:nvPr/>
        </p:nvSpPr>
        <p:spPr>
          <a:xfrm>
            <a:off x="6421952" y="3043496"/>
            <a:ext cx="1268296" cy="400110"/>
          </a:xfrm>
          <a:prstGeom prst="rect">
            <a:avLst/>
          </a:prstGeom>
          <a:noFill/>
        </p:spPr>
        <p:txBody>
          <a:bodyPr wrap="none" rtlCol="0">
            <a:spAutoFit/>
          </a:bodyPr>
          <a:lstStyle/>
          <a:p>
            <a:r>
              <a:rPr lang="en-US" sz="2000" b="1" u="sng" dirty="0"/>
              <a:t>Regional</a:t>
            </a:r>
          </a:p>
        </p:txBody>
      </p:sp>
      <p:sp>
        <p:nvSpPr>
          <p:cNvPr id="27" name="TextBox 26">
            <a:extLst>
              <a:ext uri="{FF2B5EF4-FFF2-40B4-BE49-F238E27FC236}">
                <a16:creationId xmlns:a16="http://schemas.microsoft.com/office/drawing/2014/main" id="{2A72FBED-3AFB-4760-A836-D57A311222B7}"/>
              </a:ext>
            </a:extLst>
          </p:cNvPr>
          <p:cNvSpPr txBox="1"/>
          <p:nvPr/>
        </p:nvSpPr>
        <p:spPr>
          <a:xfrm>
            <a:off x="7145016" y="4612865"/>
            <a:ext cx="854721" cy="400110"/>
          </a:xfrm>
          <a:prstGeom prst="rect">
            <a:avLst/>
          </a:prstGeom>
          <a:noFill/>
        </p:spPr>
        <p:txBody>
          <a:bodyPr wrap="none" rtlCol="0">
            <a:spAutoFit/>
          </a:bodyPr>
          <a:lstStyle/>
          <a:p>
            <a:r>
              <a:rPr lang="en-US" sz="2000" b="1" u="sng" dirty="0"/>
              <a:t>Local</a:t>
            </a:r>
          </a:p>
        </p:txBody>
      </p:sp>
      <p:sp>
        <p:nvSpPr>
          <p:cNvPr id="30" name="TextBox 29">
            <a:extLst>
              <a:ext uri="{FF2B5EF4-FFF2-40B4-BE49-F238E27FC236}">
                <a16:creationId xmlns:a16="http://schemas.microsoft.com/office/drawing/2014/main" id="{289B3546-EFFC-47AB-9F6D-5CDA86E67EAF}"/>
              </a:ext>
            </a:extLst>
          </p:cNvPr>
          <p:cNvSpPr txBox="1"/>
          <p:nvPr/>
        </p:nvSpPr>
        <p:spPr>
          <a:xfrm>
            <a:off x="6549887" y="6385615"/>
            <a:ext cx="2594114" cy="246221"/>
          </a:xfrm>
          <a:prstGeom prst="rect">
            <a:avLst/>
          </a:prstGeom>
          <a:noFill/>
        </p:spPr>
        <p:txBody>
          <a:bodyPr wrap="square" rtlCol="0">
            <a:spAutoFit/>
          </a:bodyPr>
          <a:lstStyle/>
          <a:p>
            <a:pPr algn="r"/>
            <a:r>
              <a:rPr lang="en-US" sz="1000" dirty="0"/>
              <a:t>Figure modified from: Heffernan et al. 2014</a:t>
            </a:r>
          </a:p>
        </p:txBody>
      </p:sp>
      <p:sp>
        <p:nvSpPr>
          <p:cNvPr id="19" name="Trapezoid 18">
            <a:extLst>
              <a:ext uri="{FF2B5EF4-FFF2-40B4-BE49-F238E27FC236}">
                <a16:creationId xmlns:a16="http://schemas.microsoft.com/office/drawing/2014/main" id="{106FFA1F-7121-7647-8DFE-D8D439B0ED15}"/>
              </a:ext>
            </a:extLst>
          </p:cNvPr>
          <p:cNvSpPr/>
          <p:nvPr/>
        </p:nvSpPr>
        <p:spPr>
          <a:xfrm>
            <a:off x="5508173" y="1336177"/>
            <a:ext cx="3026228" cy="1635299"/>
          </a:xfrm>
          <a:prstGeom prst="trapezoi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34F250C-86B0-F44C-B9E5-D2F625297FAA}"/>
              </a:ext>
            </a:extLst>
          </p:cNvPr>
          <p:cNvSpPr txBox="1"/>
          <p:nvPr/>
        </p:nvSpPr>
        <p:spPr>
          <a:xfrm>
            <a:off x="6549887" y="1276629"/>
            <a:ext cx="981359" cy="400110"/>
          </a:xfrm>
          <a:prstGeom prst="rect">
            <a:avLst/>
          </a:prstGeom>
          <a:noFill/>
        </p:spPr>
        <p:txBody>
          <a:bodyPr wrap="none" rtlCol="0">
            <a:spAutoFit/>
          </a:bodyPr>
          <a:lstStyle/>
          <a:p>
            <a:r>
              <a:rPr lang="en-US" sz="2000" b="1" u="sng" dirty="0"/>
              <a:t>Global</a:t>
            </a:r>
          </a:p>
        </p:txBody>
      </p:sp>
      <p:sp>
        <p:nvSpPr>
          <p:cNvPr id="22" name="Oval 21">
            <a:extLst>
              <a:ext uri="{FF2B5EF4-FFF2-40B4-BE49-F238E27FC236}">
                <a16:creationId xmlns:a16="http://schemas.microsoft.com/office/drawing/2014/main" id="{175CB7B4-534C-554C-8060-3F3FFC0FECC6}"/>
              </a:ext>
            </a:extLst>
          </p:cNvPr>
          <p:cNvSpPr/>
          <p:nvPr/>
        </p:nvSpPr>
        <p:spPr>
          <a:xfrm>
            <a:off x="5903368" y="1960913"/>
            <a:ext cx="1497184" cy="704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Climate change</a:t>
            </a:r>
          </a:p>
        </p:txBody>
      </p:sp>
      <p:sp>
        <p:nvSpPr>
          <p:cNvPr id="32" name="Arc 31">
            <a:extLst>
              <a:ext uri="{FF2B5EF4-FFF2-40B4-BE49-F238E27FC236}">
                <a16:creationId xmlns:a16="http://schemas.microsoft.com/office/drawing/2014/main" id="{C68DA65A-2BB9-9C48-8920-9854EFE09803}"/>
              </a:ext>
            </a:extLst>
          </p:cNvPr>
          <p:cNvSpPr/>
          <p:nvPr/>
        </p:nvSpPr>
        <p:spPr>
          <a:xfrm rot="5400000" flipH="1" flipV="1">
            <a:off x="4815097" y="4422174"/>
            <a:ext cx="6981238" cy="2578157"/>
          </a:xfrm>
          <a:prstGeom prst="arc">
            <a:avLst/>
          </a:prstGeom>
          <a:ln w="57150">
            <a:solidFill>
              <a:schemeClr val="tx2"/>
            </a:solidFill>
            <a:headEnd type="none"/>
            <a:tailEnd type="triangle"/>
          </a:ln>
          <a:scene3d>
            <a:camera prst="orthographicFront">
              <a:rot lat="650842" lon="10799999" rev="10242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95706882-A230-1A44-8EAD-33BD2E0FA0D1}"/>
              </a:ext>
            </a:extLst>
          </p:cNvPr>
          <p:cNvSpPr/>
          <p:nvPr/>
        </p:nvSpPr>
        <p:spPr>
          <a:xfrm rot="5400000" flipV="1">
            <a:off x="5173318" y="1887068"/>
            <a:ext cx="2161728" cy="1553937"/>
          </a:xfrm>
          <a:prstGeom prst="arc">
            <a:avLst/>
          </a:prstGeom>
          <a:ln w="57150">
            <a:solidFill>
              <a:schemeClr val="tx2"/>
            </a:solidFill>
            <a:tailEnd type="triangle"/>
          </a:ln>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7475BFDC-A6F3-4F78-AC8F-B7B6B76D2C5A}"/>
              </a:ext>
            </a:extLst>
          </p:cNvPr>
          <p:cNvSpPr/>
          <p:nvPr/>
        </p:nvSpPr>
        <p:spPr>
          <a:xfrm>
            <a:off x="7233558" y="5553466"/>
            <a:ext cx="1153886" cy="704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 GHG</a:t>
            </a:r>
          </a:p>
        </p:txBody>
      </p:sp>
      <p:grpSp>
        <p:nvGrpSpPr>
          <p:cNvPr id="23" name="Group 22">
            <a:extLst>
              <a:ext uri="{FF2B5EF4-FFF2-40B4-BE49-F238E27FC236}">
                <a16:creationId xmlns:a16="http://schemas.microsoft.com/office/drawing/2014/main" id="{75080324-7369-4625-98C6-F1482B601E8D}"/>
              </a:ext>
            </a:extLst>
          </p:cNvPr>
          <p:cNvGrpSpPr/>
          <p:nvPr/>
        </p:nvGrpSpPr>
        <p:grpSpPr>
          <a:xfrm rot="19809071">
            <a:off x="6581097" y="5121661"/>
            <a:ext cx="811261" cy="1044646"/>
            <a:chOff x="5886499" y="3873357"/>
            <a:chExt cx="811261" cy="1044646"/>
          </a:xfrm>
        </p:grpSpPr>
        <p:sp>
          <p:nvSpPr>
            <p:cNvPr id="25" name="Arc 24">
              <a:extLst>
                <a:ext uri="{FF2B5EF4-FFF2-40B4-BE49-F238E27FC236}">
                  <a16:creationId xmlns:a16="http://schemas.microsoft.com/office/drawing/2014/main" id="{47352523-DAE2-44DA-A2E8-0CEA55352E39}"/>
                </a:ext>
              </a:extLst>
            </p:cNvPr>
            <p:cNvSpPr/>
            <p:nvPr/>
          </p:nvSpPr>
          <p:spPr>
            <a:xfrm rot="6363924" flipV="1">
              <a:off x="5815022" y="3944834"/>
              <a:ext cx="954216" cy="811261"/>
            </a:xfrm>
            <a:prstGeom prst="arc">
              <a:avLst>
                <a:gd name="adj1" fmla="val 16200000"/>
                <a:gd name="adj2" fmla="val 1"/>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E7324AC2-A19D-4E75-9BEE-6AAB69CCE2D5}"/>
                </a:ext>
              </a:extLst>
            </p:cNvPr>
            <p:cNvSpPr/>
            <p:nvPr/>
          </p:nvSpPr>
          <p:spPr>
            <a:xfrm rot="14296254">
              <a:off x="6066960" y="4735123"/>
              <a:ext cx="182880" cy="18288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312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B7D5CEE-8574-4508-99D9-47054BC18C0B}"/>
              </a:ext>
            </a:extLst>
          </p:cNvPr>
          <p:cNvSpPr>
            <a:spLocks noGrp="1"/>
          </p:cNvSpPr>
          <p:nvPr>
            <p:ph idx="1"/>
          </p:nvPr>
        </p:nvSpPr>
        <p:spPr>
          <a:xfrm>
            <a:off x="457200" y="1894114"/>
            <a:ext cx="4397829" cy="4669972"/>
          </a:xfrm>
        </p:spPr>
        <p:txBody>
          <a:bodyPr>
            <a:normAutofit fontScale="92500"/>
          </a:bodyPr>
          <a:lstStyle/>
          <a:p>
            <a:pPr>
              <a:buFont typeface="Wingdings" panose="05000000000000000000" pitchFamily="2" charset="2"/>
              <a:buChar char="§"/>
            </a:pPr>
            <a:r>
              <a:rPr lang="en-US" dirty="0"/>
              <a:t>Lakes play an important role in the global C-cycle</a:t>
            </a:r>
          </a:p>
          <a:p>
            <a:pPr>
              <a:buFont typeface="Wingdings" panose="05000000000000000000" pitchFamily="2" charset="2"/>
              <a:buChar char="§"/>
            </a:pPr>
            <a:r>
              <a:rPr lang="en-US" dirty="0"/>
              <a:t>Under warming conditions, lakes may play an even larger role as either a source or sink of GHGs to the atmosphere, but this remains unquantified</a:t>
            </a:r>
          </a:p>
          <a:p>
            <a:pPr>
              <a:buFont typeface="Wingdings" panose="05000000000000000000" pitchFamily="2" charset="2"/>
              <a:buChar char="§"/>
            </a:pPr>
            <a:r>
              <a:rPr lang="en-US" dirty="0"/>
              <a:t>May be important in either intensifying or mitigating atmosphere GHG concentrations</a:t>
            </a:r>
          </a:p>
          <a:p>
            <a:pPr>
              <a:buFont typeface="Wingdings" panose="05000000000000000000" pitchFamily="2" charset="2"/>
              <a:buChar char="§"/>
            </a:pPr>
            <a:r>
              <a:rPr lang="en-US" dirty="0"/>
              <a:t>BUT, we currently don’t know the answers!</a:t>
            </a:r>
          </a:p>
        </p:txBody>
      </p:sp>
      <p:sp>
        <p:nvSpPr>
          <p:cNvPr id="7" name="Title 1">
            <a:extLst>
              <a:ext uri="{FF2B5EF4-FFF2-40B4-BE49-F238E27FC236}">
                <a16:creationId xmlns:a16="http://schemas.microsoft.com/office/drawing/2014/main" id="{774D7652-77E8-4CCE-81FB-82568D81679B}"/>
              </a:ext>
            </a:extLst>
          </p:cNvPr>
          <p:cNvSpPr txBox="1">
            <a:spLocks/>
          </p:cNvSpPr>
          <p:nvPr/>
        </p:nvSpPr>
        <p:spPr>
          <a:xfrm>
            <a:off x="225982" y="694619"/>
            <a:ext cx="9056914" cy="952544"/>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indent="-91440"/>
            <a:r>
              <a:rPr lang="en-US" sz="3600" b="1" dirty="0"/>
              <a:t>Studying macro-scale feedbacks in lakes is needed to predict future climate change</a:t>
            </a:r>
          </a:p>
        </p:txBody>
      </p:sp>
      <p:pic>
        <p:nvPicPr>
          <p:cNvPr id="11" name="Picture 10">
            <a:extLst>
              <a:ext uri="{FF2B5EF4-FFF2-40B4-BE49-F238E27FC236}">
                <a16:creationId xmlns:a16="http://schemas.microsoft.com/office/drawing/2014/main" id="{19B60A58-F2F3-4284-90ED-EFF70CC4BB0A}"/>
              </a:ext>
            </a:extLst>
          </p:cNvPr>
          <p:cNvPicPr>
            <a:picLocks noChangeAspect="1"/>
          </p:cNvPicPr>
          <p:nvPr/>
        </p:nvPicPr>
        <p:blipFill>
          <a:blip r:embed="rId3"/>
          <a:stretch>
            <a:fillRect/>
          </a:stretch>
        </p:blipFill>
        <p:spPr>
          <a:xfrm>
            <a:off x="4855029" y="2385496"/>
            <a:ext cx="3995057" cy="2660042"/>
          </a:xfrm>
          <a:prstGeom prst="rect">
            <a:avLst/>
          </a:prstGeom>
        </p:spPr>
      </p:pic>
      <p:sp>
        <p:nvSpPr>
          <p:cNvPr id="12" name="Rectangle 11">
            <a:extLst>
              <a:ext uri="{FF2B5EF4-FFF2-40B4-BE49-F238E27FC236}">
                <a16:creationId xmlns:a16="http://schemas.microsoft.com/office/drawing/2014/main" id="{13B588EF-0F9C-4BEE-9352-3C791003E5B5}"/>
              </a:ext>
            </a:extLst>
          </p:cNvPr>
          <p:cNvSpPr/>
          <p:nvPr/>
        </p:nvSpPr>
        <p:spPr>
          <a:xfrm>
            <a:off x="6096495" y="4814706"/>
            <a:ext cx="2753591" cy="230832"/>
          </a:xfrm>
          <a:prstGeom prst="rect">
            <a:avLst/>
          </a:prstGeom>
        </p:spPr>
        <p:txBody>
          <a:bodyPr wrap="square">
            <a:spAutoFit/>
          </a:bodyPr>
          <a:lstStyle/>
          <a:p>
            <a:pPr algn="r"/>
            <a:r>
              <a:rPr lang="en-US" sz="900" dirty="0">
                <a:solidFill>
                  <a:schemeClr val="bg1"/>
                </a:solidFill>
                <a:latin typeface="+mj-lt"/>
              </a:rPr>
              <a:t>UW-Madison Archives</a:t>
            </a:r>
          </a:p>
        </p:txBody>
      </p:sp>
    </p:spTree>
    <p:extLst>
      <p:ext uri="{BB962C8B-B14F-4D97-AF65-F5344CB8AC3E}">
        <p14:creationId xmlns:p14="http://schemas.microsoft.com/office/powerpoint/2010/main" val="197689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03"/>
            <a:ext cx="8686800" cy="990600"/>
          </a:xfrm>
        </p:spPr>
        <p:txBody>
          <a:bodyPr>
            <a:normAutofit/>
          </a:bodyPr>
          <a:lstStyle/>
          <a:p>
            <a:r>
              <a:rPr lang="en-US" sz="3600" b="1" dirty="0"/>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0" y="1536774"/>
            <a:ext cx="9144001" cy="2308324"/>
          </a:xfrm>
          <a:prstGeom prst="rect">
            <a:avLst/>
          </a:prstGeom>
        </p:spPr>
        <p:txBody>
          <a:bodyPr wrap="square">
            <a:spAutoFit/>
          </a:bodyPr>
          <a:lstStyle/>
          <a:p>
            <a:pPr algn="ctr"/>
            <a:r>
              <a:rPr lang="en-US" sz="3600" dirty="0"/>
              <a:t>How will warming temperatures and local lake characteristics interact to create </a:t>
            </a:r>
            <a:r>
              <a:rPr lang="en-US" sz="3600" b="1" dirty="0"/>
              <a:t>macro-scale feedbacks </a:t>
            </a:r>
            <a:r>
              <a:rPr lang="en-US" sz="3600" dirty="0"/>
              <a:t>by altering lake greenhouse gas fluxes?</a:t>
            </a:r>
          </a:p>
        </p:txBody>
      </p:sp>
      <p:grpSp>
        <p:nvGrpSpPr>
          <p:cNvPr id="4" name="Group 3"/>
          <p:cNvGrpSpPr/>
          <p:nvPr/>
        </p:nvGrpSpPr>
        <p:grpSpPr>
          <a:xfrm>
            <a:off x="0" y="4583659"/>
            <a:ext cx="9144001" cy="2274341"/>
            <a:chOff x="0" y="4583659"/>
            <a:chExt cx="9144001" cy="2274341"/>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83659"/>
              <a:ext cx="9144000" cy="2274341"/>
            </a:xfrm>
            <a:prstGeom prst="rect">
              <a:avLst/>
            </a:prstGeom>
          </p:spPr>
        </p:pic>
        <p:sp>
          <p:nvSpPr>
            <p:cNvPr id="5" name="TextBox 4">
              <a:extLst>
                <a:ext uri="{FF2B5EF4-FFF2-40B4-BE49-F238E27FC236}">
                  <a16:creationId xmlns:a16="http://schemas.microsoft.com/office/drawing/2014/main" id="{2894D362-5457-4263-9FD1-EC090B55E09D}"/>
                </a:ext>
              </a:extLst>
            </p:cNvPr>
            <p:cNvSpPr txBox="1"/>
            <p:nvPr/>
          </p:nvSpPr>
          <p:spPr>
            <a:xfrm>
              <a:off x="5330735" y="6554135"/>
              <a:ext cx="3813266" cy="246221"/>
            </a:xfrm>
            <a:prstGeom prst="rect">
              <a:avLst/>
            </a:prstGeom>
            <a:noFill/>
          </p:spPr>
          <p:txBody>
            <a:bodyPr wrap="square" rtlCol="0">
              <a:spAutoFit/>
            </a:bodyPr>
            <a:lstStyle/>
            <a:p>
              <a:pPr algn="r"/>
              <a:r>
                <a:rPr lang="en-US" sz="1000" dirty="0">
                  <a:solidFill>
                    <a:schemeClr val="bg1"/>
                  </a:solidFill>
                </a:rPr>
                <a:t>Image: K.J. Farrell</a:t>
              </a:r>
            </a:p>
          </p:txBody>
        </p:sp>
      </p:grpSp>
    </p:spTree>
    <p:extLst>
      <p:ext uri="{BB962C8B-B14F-4D97-AF65-F5344CB8AC3E}">
        <p14:creationId xmlns:p14="http://schemas.microsoft.com/office/powerpoint/2010/main" val="176279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990600"/>
          </a:xfrm>
        </p:spPr>
        <p:txBody>
          <a:bodyPr>
            <a:normAutofit fontScale="90000"/>
          </a:bodyPr>
          <a:lstStyle/>
          <a:p>
            <a:r>
              <a:rPr lang="en-US" sz="3600" b="1" dirty="0"/>
              <a:t> Models to understand macro-scale feedbacks</a:t>
            </a:r>
          </a:p>
        </p:txBody>
      </p:sp>
      <p:sp>
        <p:nvSpPr>
          <p:cNvPr id="3" name="Content Placeholder 2"/>
          <p:cNvSpPr>
            <a:spLocks noGrp="1"/>
          </p:cNvSpPr>
          <p:nvPr>
            <p:ph idx="1"/>
          </p:nvPr>
        </p:nvSpPr>
        <p:spPr>
          <a:xfrm>
            <a:off x="457200" y="1346115"/>
            <a:ext cx="8229600" cy="4876800"/>
          </a:xfrm>
        </p:spPr>
        <p:txBody>
          <a:bodyPr/>
          <a:lstStyle/>
          <a:p>
            <a:pPr>
              <a:buFont typeface="Wingdings" panose="05000000000000000000" pitchFamily="2" charset="2"/>
              <a:buChar char="§"/>
            </a:pPr>
            <a:r>
              <a:rPr lang="en-US" dirty="0"/>
              <a:t>How can we test the effects of warming temperature and local lake characteristics on GHG emissions? </a:t>
            </a:r>
          </a:p>
          <a:p>
            <a:pPr lvl="1">
              <a:buFont typeface="Wingdings" panose="05000000000000000000" pitchFamily="2" charset="2"/>
              <a:buChar char="§"/>
            </a:pPr>
            <a:r>
              <a:rPr lang="en-US" dirty="0"/>
              <a:t>Impossible to experimentally manipulate all possible climate drivers in real lakes! </a:t>
            </a:r>
          </a:p>
          <a:p>
            <a:pPr>
              <a:buFont typeface="Wingdings" panose="05000000000000000000" pitchFamily="2" charset="2"/>
              <a:buChar char="§"/>
            </a:pPr>
            <a:r>
              <a:rPr lang="en-US" dirty="0"/>
              <a:t>Simulation modeling allows us to explore what would happen if we changed one driver, or multiple drivers at once:</a:t>
            </a:r>
          </a:p>
          <a:p>
            <a:pPr lvl="1">
              <a:buFont typeface="Wingdings" panose="05000000000000000000" pitchFamily="2" charset="2"/>
              <a:buChar char="§"/>
            </a:pPr>
            <a:r>
              <a:rPr lang="en-US" dirty="0"/>
              <a:t>For example, how would GHG emissions change if air temperatures were 2°C warmer than they are now? 4°C? 6°C?</a:t>
            </a:r>
          </a:p>
          <a:p>
            <a:pPr lvl="1">
              <a:buFont typeface="Wingdings" panose="05000000000000000000" pitchFamily="2" charset="2"/>
              <a:buChar char="§"/>
            </a:pPr>
            <a:r>
              <a:rPr lang="en-US" dirty="0"/>
              <a:t>How would this change for different lake ecosystems? </a:t>
            </a:r>
          </a:p>
        </p:txBody>
      </p:sp>
      <p:pic>
        <p:nvPicPr>
          <p:cNvPr id="1026" name="Picture 2" descr="Image result for lake clipart">
            <a:extLst>
              <a:ext uri="{FF2B5EF4-FFF2-40B4-BE49-F238E27FC236}">
                <a16:creationId xmlns:a16="http://schemas.microsoft.com/office/drawing/2014/main" id="{7157A3E1-81FE-4F51-A529-1A728AE6FA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7656"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ake clipart">
            <a:extLst>
              <a:ext uri="{FF2B5EF4-FFF2-40B4-BE49-F238E27FC236}">
                <a16:creationId xmlns:a16="http://schemas.microsoft.com/office/drawing/2014/main" id="{E3183407-ECD9-4AE4-A8B6-9725EEEF55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778"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ke clipart">
            <a:extLst>
              <a:ext uri="{FF2B5EF4-FFF2-40B4-BE49-F238E27FC236}">
                <a16:creationId xmlns:a16="http://schemas.microsoft.com/office/drawing/2014/main" id="{F8BD3CD6-21E3-4BD4-A76C-C9A6CCA6F6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7500"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F1D487-98DB-4AE7-B1E9-63DE55CDA3B3}"/>
              </a:ext>
            </a:extLst>
          </p:cNvPr>
          <p:cNvSpPr txBox="1"/>
          <p:nvPr/>
        </p:nvSpPr>
        <p:spPr>
          <a:xfrm>
            <a:off x="1211609" y="5949522"/>
            <a:ext cx="797593" cy="369332"/>
          </a:xfrm>
          <a:prstGeom prst="rect">
            <a:avLst/>
          </a:prstGeom>
          <a:noFill/>
        </p:spPr>
        <p:txBody>
          <a:bodyPr wrap="square" rtlCol="0">
            <a:spAutoFit/>
          </a:bodyPr>
          <a:lstStyle/>
          <a:p>
            <a:r>
              <a:rPr lang="en-US" b="1" dirty="0">
                <a:solidFill>
                  <a:schemeClr val="bg1"/>
                </a:solidFill>
              </a:rPr>
              <a:t>+2°C</a:t>
            </a:r>
          </a:p>
        </p:txBody>
      </p:sp>
      <p:sp>
        <p:nvSpPr>
          <p:cNvPr id="9" name="TextBox 8">
            <a:extLst>
              <a:ext uri="{FF2B5EF4-FFF2-40B4-BE49-F238E27FC236}">
                <a16:creationId xmlns:a16="http://schemas.microsoft.com/office/drawing/2014/main" id="{50453152-91B6-4E3D-A5B1-892BCE4C6026}"/>
              </a:ext>
            </a:extLst>
          </p:cNvPr>
          <p:cNvSpPr txBox="1"/>
          <p:nvPr/>
        </p:nvSpPr>
        <p:spPr>
          <a:xfrm>
            <a:off x="4228726" y="5949522"/>
            <a:ext cx="797593" cy="369332"/>
          </a:xfrm>
          <a:prstGeom prst="rect">
            <a:avLst/>
          </a:prstGeom>
          <a:noFill/>
        </p:spPr>
        <p:txBody>
          <a:bodyPr wrap="square" rtlCol="0">
            <a:spAutoFit/>
          </a:bodyPr>
          <a:lstStyle/>
          <a:p>
            <a:r>
              <a:rPr lang="en-US" b="1" dirty="0">
                <a:solidFill>
                  <a:schemeClr val="bg1"/>
                </a:solidFill>
              </a:rPr>
              <a:t>+4°C</a:t>
            </a:r>
          </a:p>
        </p:txBody>
      </p:sp>
      <p:sp>
        <p:nvSpPr>
          <p:cNvPr id="10" name="TextBox 9">
            <a:extLst>
              <a:ext uri="{FF2B5EF4-FFF2-40B4-BE49-F238E27FC236}">
                <a16:creationId xmlns:a16="http://schemas.microsoft.com/office/drawing/2014/main" id="{84D54A6A-DBC7-454C-BA11-AF5D04C26315}"/>
              </a:ext>
            </a:extLst>
          </p:cNvPr>
          <p:cNvSpPr txBox="1"/>
          <p:nvPr/>
        </p:nvSpPr>
        <p:spPr>
          <a:xfrm>
            <a:off x="7091453" y="5949522"/>
            <a:ext cx="797593" cy="369332"/>
          </a:xfrm>
          <a:prstGeom prst="rect">
            <a:avLst/>
          </a:prstGeom>
          <a:noFill/>
        </p:spPr>
        <p:txBody>
          <a:bodyPr wrap="square" rtlCol="0">
            <a:spAutoFit/>
          </a:bodyPr>
          <a:lstStyle/>
          <a:p>
            <a:r>
              <a:rPr lang="en-US" b="1" dirty="0">
                <a:solidFill>
                  <a:schemeClr val="bg1"/>
                </a:solidFill>
              </a:rPr>
              <a:t>+6°C</a:t>
            </a:r>
          </a:p>
        </p:txBody>
      </p:sp>
      <p:sp>
        <p:nvSpPr>
          <p:cNvPr id="12" name="TextBox 11">
            <a:extLst>
              <a:ext uri="{FF2B5EF4-FFF2-40B4-BE49-F238E27FC236}">
                <a16:creationId xmlns:a16="http://schemas.microsoft.com/office/drawing/2014/main" id="{3FD5A5CF-4A1C-44FE-9797-C9B7703A06E9}"/>
              </a:ext>
            </a:extLst>
          </p:cNvPr>
          <p:cNvSpPr txBox="1"/>
          <p:nvPr/>
        </p:nvSpPr>
        <p:spPr>
          <a:xfrm>
            <a:off x="1573776" y="5140173"/>
            <a:ext cx="710451" cy="369332"/>
          </a:xfrm>
          <a:prstGeom prst="rect">
            <a:avLst/>
          </a:prstGeom>
          <a:noFill/>
        </p:spPr>
        <p:txBody>
          <a:bodyPr wrap="square" rtlCol="0">
            <a:spAutoFit/>
          </a:bodyPr>
          <a:lstStyle/>
          <a:p>
            <a:r>
              <a:rPr lang="en-US" b="1" dirty="0"/>
              <a:t>GHG</a:t>
            </a:r>
          </a:p>
        </p:txBody>
      </p:sp>
      <p:sp>
        <p:nvSpPr>
          <p:cNvPr id="21" name="Arc 20">
            <a:extLst>
              <a:ext uri="{FF2B5EF4-FFF2-40B4-BE49-F238E27FC236}">
                <a16:creationId xmlns:a16="http://schemas.microsoft.com/office/drawing/2014/main" id="{CA98CB12-2EDB-45E0-80BE-680B474473B7}"/>
              </a:ext>
            </a:extLst>
          </p:cNvPr>
          <p:cNvSpPr/>
          <p:nvPr/>
        </p:nvSpPr>
        <p:spPr>
          <a:xfrm>
            <a:off x="2000854" y="5323114"/>
            <a:ext cx="482194" cy="1338943"/>
          </a:xfrm>
          <a:prstGeom prst="arc">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D8D77241-015A-4B45-8702-975F608F617D}"/>
              </a:ext>
            </a:extLst>
          </p:cNvPr>
          <p:cNvSpPr/>
          <p:nvPr/>
        </p:nvSpPr>
        <p:spPr>
          <a:xfrm rot="10800000">
            <a:off x="1983676" y="4849675"/>
            <a:ext cx="482194" cy="1338943"/>
          </a:xfrm>
          <a:prstGeom prst="arc">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2E5FB67E-01B7-45B9-9F27-557E90D4EE35}"/>
              </a:ext>
            </a:extLst>
          </p:cNvPr>
          <p:cNvSpPr/>
          <p:nvPr/>
        </p:nvSpPr>
        <p:spPr>
          <a:xfrm>
            <a:off x="1892235" y="5469867"/>
            <a:ext cx="182880" cy="182880"/>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F6715428-4E83-446D-A015-F786F2AABDD8}"/>
              </a:ext>
            </a:extLst>
          </p:cNvPr>
          <p:cNvSpPr/>
          <p:nvPr/>
        </p:nvSpPr>
        <p:spPr>
          <a:xfrm rot="10800000">
            <a:off x="2391947" y="5925746"/>
            <a:ext cx="182880" cy="182880"/>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8DBB1D8-D6CA-482C-BEFB-46C2E4DA069B}"/>
              </a:ext>
            </a:extLst>
          </p:cNvPr>
          <p:cNvGrpSpPr/>
          <p:nvPr/>
        </p:nvGrpSpPr>
        <p:grpSpPr>
          <a:xfrm>
            <a:off x="4602082" y="4849675"/>
            <a:ext cx="1001051" cy="1770222"/>
            <a:chOff x="9801259" y="4071210"/>
            <a:chExt cx="1001051" cy="1770222"/>
          </a:xfrm>
        </p:grpSpPr>
        <p:sp>
          <p:nvSpPr>
            <p:cNvPr id="31" name="Arc 30">
              <a:extLst>
                <a:ext uri="{FF2B5EF4-FFF2-40B4-BE49-F238E27FC236}">
                  <a16:creationId xmlns:a16="http://schemas.microsoft.com/office/drawing/2014/main" id="{97C0F440-1886-4C81-A553-A330A793598A}"/>
                </a:ext>
              </a:extLst>
            </p:cNvPr>
            <p:cNvSpPr/>
            <p:nvPr/>
          </p:nvSpPr>
          <p:spPr>
            <a:xfrm>
              <a:off x="10228337" y="4502489"/>
              <a:ext cx="482194" cy="1338943"/>
            </a:xfrm>
            <a:prstGeom prst="arc">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4" name="Group 23">
              <a:extLst>
                <a:ext uri="{FF2B5EF4-FFF2-40B4-BE49-F238E27FC236}">
                  <a16:creationId xmlns:a16="http://schemas.microsoft.com/office/drawing/2014/main" id="{6945B3A0-71A7-4B53-BA06-BA4131059ECA}"/>
                </a:ext>
              </a:extLst>
            </p:cNvPr>
            <p:cNvGrpSpPr/>
            <p:nvPr/>
          </p:nvGrpSpPr>
          <p:grpSpPr>
            <a:xfrm>
              <a:off x="9801259" y="4071210"/>
              <a:ext cx="1001051" cy="1338943"/>
              <a:chOff x="9801259" y="4071210"/>
              <a:chExt cx="1001051" cy="1338943"/>
            </a:xfrm>
          </p:grpSpPr>
          <p:sp>
            <p:nvSpPr>
              <p:cNvPr id="30" name="TextBox 29">
                <a:extLst>
                  <a:ext uri="{FF2B5EF4-FFF2-40B4-BE49-F238E27FC236}">
                    <a16:creationId xmlns:a16="http://schemas.microsoft.com/office/drawing/2014/main" id="{A3766242-046A-4763-8F8D-00C74B58674E}"/>
                  </a:ext>
                </a:extLst>
              </p:cNvPr>
              <p:cNvSpPr txBox="1"/>
              <p:nvPr/>
            </p:nvSpPr>
            <p:spPr>
              <a:xfrm>
                <a:off x="9801259" y="4319548"/>
                <a:ext cx="710451" cy="369332"/>
              </a:xfrm>
              <a:prstGeom prst="rect">
                <a:avLst/>
              </a:prstGeom>
              <a:noFill/>
            </p:spPr>
            <p:txBody>
              <a:bodyPr wrap="square" rtlCol="0">
                <a:spAutoFit/>
              </a:bodyPr>
              <a:lstStyle/>
              <a:p>
                <a:r>
                  <a:rPr lang="en-US" b="1" dirty="0"/>
                  <a:t>GHG</a:t>
                </a:r>
              </a:p>
            </p:txBody>
          </p:sp>
          <p:sp>
            <p:nvSpPr>
              <p:cNvPr id="32" name="Isosceles Triangle 31">
                <a:extLst>
                  <a:ext uri="{FF2B5EF4-FFF2-40B4-BE49-F238E27FC236}">
                    <a16:creationId xmlns:a16="http://schemas.microsoft.com/office/drawing/2014/main" id="{34A7EF6A-FCE6-417C-9C72-D01B7A57A294}"/>
                  </a:ext>
                </a:extLst>
              </p:cNvPr>
              <p:cNvSpPr/>
              <p:nvPr/>
            </p:nvSpPr>
            <p:spPr>
              <a:xfrm>
                <a:off x="10119718" y="4649242"/>
                <a:ext cx="182880" cy="182880"/>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7ADD50C7-7B76-4421-BA6F-D6F47F4D052E}"/>
                  </a:ext>
                </a:extLst>
              </p:cNvPr>
              <p:cNvSpPr/>
              <p:nvPr/>
            </p:nvSpPr>
            <p:spPr>
              <a:xfrm rot="10800000">
                <a:off x="10619430" y="5105121"/>
                <a:ext cx="182880" cy="182880"/>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id="{218B558D-2FC9-45AB-8728-58E783982840}"/>
                  </a:ext>
                </a:extLst>
              </p:cNvPr>
              <p:cNvSpPr/>
              <p:nvPr/>
            </p:nvSpPr>
            <p:spPr>
              <a:xfrm rot="10800000">
                <a:off x="10214485" y="4071210"/>
                <a:ext cx="482194" cy="1338943"/>
              </a:xfrm>
              <a:prstGeom prst="arc">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EAF57EEE-21CB-4F76-BF41-AF6985A2BCDF}"/>
              </a:ext>
            </a:extLst>
          </p:cNvPr>
          <p:cNvGrpSpPr/>
          <p:nvPr/>
        </p:nvGrpSpPr>
        <p:grpSpPr>
          <a:xfrm>
            <a:off x="7458537" y="4849675"/>
            <a:ext cx="1001051" cy="1770222"/>
            <a:chOff x="9801259" y="4071210"/>
            <a:chExt cx="1001051" cy="1770222"/>
          </a:xfrm>
        </p:grpSpPr>
        <p:sp>
          <p:nvSpPr>
            <p:cNvPr id="38" name="Arc 37">
              <a:extLst>
                <a:ext uri="{FF2B5EF4-FFF2-40B4-BE49-F238E27FC236}">
                  <a16:creationId xmlns:a16="http://schemas.microsoft.com/office/drawing/2014/main" id="{CF206CA8-7B41-44E0-86ED-0213DA7992FA}"/>
                </a:ext>
              </a:extLst>
            </p:cNvPr>
            <p:cNvSpPr/>
            <p:nvPr/>
          </p:nvSpPr>
          <p:spPr>
            <a:xfrm>
              <a:off x="10228337" y="4502489"/>
              <a:ext cx="482194" cy="1338943"/>
            </a:xfrm>
            <a:prstGeom prst="arc">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a:extLst>
                <a:ext uri="{FF2B5EF4-FFF2-40B4-BE49-F238E27FC236}">
                  <a16:creationId xmlns:a16="http://schemas.microsoft.com/office/drawing/2014/main" id="{C0A7F29D-5BBD-4C49-944A-11F42290A93B}"/>
                </a:ext>
              </a:extLst>
            </p:cNvPr>
            <p:cNvGrpSpPr/>
            <p:nvPr/>
          </p:nvGrpSpPr>
          <p:grpSpPr>
            <a:xfrm>
              <a:off x="9801259" y="4071210"/>
              <a:ext cx="1001051" cy="1338943"/>
              <a:chOff x="9801259" y="4071210"/>
              <a:chExt cx="1001051" cy="1338943"/>
            </a:xfrm>
          </p:grpSpPr>
          <p:sp>
            <p:nvSpPr>
              <p:cNvPr id="40" name="TextBox 39">
                <a:extLst>
                  <a:ext uri="{FF2B5EF4-FFF2-40B4-BE49-F238E27FC236}">
                    <a16:creationId xmlns:a16="http://schemas.microsoft.com/office/drawing/2014/main" id="{0FD21FB9-3805-4D48-A827-244A4CAD2D55}"/>
                  </a:ext>
                </a:extLst>
              </p:cNvPr>
              <p:cNvSpPr txBox="1"/>
              <p:nvPr/>
            </p:nvSpPr>
            <p:spPr>
              <a:xfrm>
                <a:off x="9801259" y="4319548"/>
                <a:ext cx="710451" cy="369332"/>
              </a:xfrm>
              <a:prstGeom prst="rect">
                <a:avLst/>
              </a:prstGeom>
              <a:noFill/>
            </p:spPr>
            <p:txBody>
              <a:bodyPr wrap="square" rtlCol="0">
                <a:spAutoFit/>
              </a:bodyPr>
              <a:lstStyle/>
              <a:p>
                <a:r>
                  <a:rPr lang="en-US" b="1" dirty="0"/>
                  <a:t>GHG</a:t>
                </a:r>
              </a:p>
            </p:txBody>
          </p:sp>
          <p:sp>
            <p:nvSpPr>
              <p:cNvPr id="41" name="Isosceles Triangle 40">
                <a:extLst>
                  <a:ext uri="{FF2B5EF4-FFF2-40B4-BE49-F238E27FC236}">
                    <a16:creationId xmlns:a16="http://schemas.microsoft.com/office/drawing/2014/main" id="{3C4374EC-D84E-4562-AA6A-67620FDA6DD2}"/>
                  </a:ext>
                </a:extLst>
              </p:cNvPr>
              <p:cNvSpPr/>
              <p:nvPr/>
            </p:nvSpPr>
            <p:spPr>
              <a:xfrm>
                <a:off x="10119718" y="4649242"/>
                <a:ext cx="182880" cy="182880"/>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DE310185-B5ED-431F-9FF9-E71FBDC29A99}"/>
                  </a:ext>
                </a:extLst>
              </p:cNvPr>
              <p:cNvSpPr/>
              <p:nvPr/>
            </p:nvSpPr>
            <p:spPr>
              <a:xfrm rot="10800000">
                <a:off x="10619430" y="5105121"/>
                <a:ext cx="182880" cy="182880"/>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id="{035E09AB-6E2C-4314-8367-74010292B62E}"/>
                  </a:ext>
                </a:extLst>
              </p:cNvPr>
              <p:cNvSpPr/>
              <p:nvPr/>
            </p:nvSpPr>
            <p:spPr>
              <a:xfrm rot="10800000">
                <a:off x="10214485" y="4071210"/>
                <a:ext cx="482194" cy="1338943"/>
              </a:xfrm>
              <a:prstGeom prst="arc">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1463489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04F502-B3F3-4A1D-AE4E-24BF06A52AB2}"/>
              </a:ext>
            </a:extLst>
          </p:cNvPr>
          <p:cNvSpPr>
            <a:spLocks noGrp="1"/>
          </p:cNvSpPr>
          <p:nvPr>
            <p:ph idx="1"/>
          </p:nvPr>
        </p:nvSpPr>
        <p:spPr/>
        <p:txBody>
          <a:bodyPr>
            <a:normAutofit/>
          </a:bodyPr>
          <a:lstStyle/>
          <a:p>
            <a:pPr>
              <a:buFont typeface="Wingdings" panose="05000000000000000000" pitchFamily="2" charset="2"/>
              <a:buChar char="§"/>
            </a:pPr>
            <a:r>
              <a:rPr lang="en-US" dirty="0"/>
              <a:t>Provide a way to compare CH</a:t>
            </a:r>
            <a:r>
              <a:rPr lang="en-US" baseline="-25000" dirty="0"/>
              <a:t>4</a:t>
            </a:r>
            <a:r>
              <a:rPr lang="en-US" dirty="0"/>
              <a:t> and CO</a:t>
            </a:r>
            <a:r>
              <a:rPr lang="en-US" baseline="-25000" dirty="0"/>
              <a:t>2</a:t>
            </a:r>
            <a:r>
              <a:rPr lang="en-US" dirty="0"/>
              <a:t> fluxes from different ecosystems on global warming</a:t>
            </a:r>
          </a:p>
          <a:p>
            <a:pPr>
              <a:buFont typeface="Wingdings" panose="05000000000000000000" pitchFamily="2" charset="2"/>
              <a:buChar char="§"/>
            </a:pPr>
            <a:r>
              <a:rPr lang="en-US" dirty="0"/>
              <a:t>CH</a:t>
            </a:r>
            <a:r>
              <a:rPr lang="en-US" baseline="-25000" dirty="0"/>
              <a:t>4</a:t>
            </a:r>
            <a:r>
              <a:rPr lang="en-US" dirty="0"/>
              <a:t> is a more potent GHG (86x more potent than CO</a:t>
            </a:r>
            <a:r>
              <a:rPr lang="en-US" baseline="-25000" dirty="0"/>
              <a:t>2 </a:t>
            </a:r>
            <a:r>
              <a:rPr lang="en-US" dirty="0"/>
              <a:t>over a </a:t>
            </a:r>
            <a:r>
              <a:rPr lang="en-US" i="1" dirty="0"/>
              <a:t>20-year time span</a:t>
            </a:r>
            <a:r>
              <a:rPr lang="en-US" dirty="0"/>
              <a:t>!)</a:t>
            </a:r>
          </a:p>
          <a:p>
            <a:pPr>
              <a:buFont typeface="Wingdings" panose="05000000000000000000" pitchFamily="2" charset="2"/>
              <a:buChar char="§"/>
            </a:pPr>
            <a:r>
              <a:rPr lang="en-US" dirty="0"/>
              <a:t>GWP can be used to convert CH</a:t>
            </a:r>
            <a:r>
              <a:rPr lang="en-US" baseline="-25000" dirty="0"/>
              <a:t>4 </a:t>
            </a:r>
            <a:r>
              <a:rPr lang="en-US" dirty="0"/>
              <a:t>and CO</a:t>
            </a:r>
            <a:r>
              <a:rPr lang="en-US" baseline="-25000" dirty="0"/>
              <a:t>2</a:t>
            </a:r>
            <a:r>
              <a:rPr lang="en-US" dirty="0"/>
              <a:t> fluxes to the same warming equivalents</a:t>
            </a:r>
          </a:p>
          <a:p>
            <a:pPr lvl="1">
              <a:buFont typeface="Wingdings" panose="05000000000000000000" pitchFamily="2" charset="2"/>
              <a:buChar char="§"/>
            </a:pPr>
            <a:r>
              <a:rPr lang="en-US" dirty="0"/>
              <a:t>Positive GWP = the lake is emitting heat-trapping gases to the atmosphere (intensifying climate change) </a:t>
            </a:r>
            <a:r>
              <a:rPr lang="en-US" b="1" dirty="0"/>
              <a:t>= NET GHG SOURCE!</a:t>
            </a:r>
          </a:p>
          <a:p>
            <a:pPr lvl="1">
              <a:buFont typeface="Wingdings" panose="05000000000000000000" pitchFamily="2" charset="2"/>
              <a:buChar char="§"/>
            </a:pPr>
            <a:r>
              <a:rPr lang="en-US" dirty="0"/>
              <a:t>Negative GWP = the lake is a net sink for heat-trapping gases and is offsetting global warming </a:t>
            </a:r>
            <a:r>
              <a:rPr lang="en-US" b="1" dirty="0"/>
              <a:t>= NET GHG SINK!</a:t>
            </a:r>
          </a:p>
        </p:txBody>
      </p:sp>
      <p:sp>
        <p:nvSpPr>
          <p:cNvPr id="4" name="Title 1">
            <a:extLst>
              <a:ext uri="{FF2B5EF4-FFF2-40B4-BE49-F238E27FC236}">
                <a16:creationId xmlns:a16="http://schemas.microsoft.com/office/drawing/2014/main" id="{A3AD6E63-7445-45BF-A299-6D52CA9C49FA}"/>
              </a:ext>
            </a:extLst>
          </p:cNvPr>
          <p:cNvSpPr txBox="1">
            <a:spLocks/>
          </p:cNvSpPr>
          <p:nvPr/>
        </p:nvSpPr>
        <p:spPr>
          <a:xfrm>
            <a:off x="119742" y="402772"/>
            <a:ext cx="9024257"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900" b="1" dirty="0"/>
              <a:t>Global warming potentials (GWP)</a:t>
            </a:r>
          </a:p>
        </p:txBody>
      </p:sp>
      <p:sp>
        <p:nvSpPr>
          <p:cNvPr id="2" name="TextBox 1">
            <a:extLst>
              <a:ext uri="{FF2B5EF4-FFF2-40B4-BE49-F238E27FC236}">
                <a16:creationId xmlns:a16="http://schemas.microsoft.com/office/drawing/2014/main" id="{01EF63CE-B410-4848-B0EF-B3714E9735B7}"/>
              </a:ext>
            </a:extLst>
          </p:cNvPr>
          <p:cNvSpPr txBox="1"/>
          <p:nvPr/>
        </p:nvSpPr>
        <p:spPr>
          <a:xfrm>
            <a:off x="0" y="6477000"/>
            <a:ext cx="4040659" cy="369332"/>
          </a:xfrm>
          <a:prstGeom prst="rect">
            <a:avLst/>
          </a:prstGeom>
          <a:noFill/>
        </p:spPr>
        <p:txBody>
          <a:bodyPr wrap="square" rtlCol="0">
            <a:spAutoFit/>
          </a:bodyPr>
          <a:lstStyle/>
          <a:p>
            <a:r>
              <a:rPr lang="en-US" dirty="0"/>
              <a:t>GWP data from Myhre et al. 2013</a:t>
            </a:r>
          </a:p>
        </p:txBody>
      </p:sp>
    </p:spTree>
    <p:extLst>
      <p:ext uri="{BB962C8B-B14F-4D97-AF65-F5344CB8AC3E}">
        <p14:creationId xmlns:p14="http://schemas.microsoft.com/office/powerpoint/2010/main" val="31096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298B73-B629-4AB0-B937-224B4BFC4E9F}"/>
              </a:ext>
            </a:extLst>
          </p:cNvPr>
          <p:cNvSpPr txBox="1">
            <a:spLocks/>
          </p:cNvSpPr>
          <p:nvPr/>
        </p:nvSpPr>
        <p:spPr>
          <a:xfrm>
            <a:off x="119742" y="402772"/>
            <a:ext cx="9024257"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900" b="1" dirty="0"/>
              <a:t>Global warming potentials (GWP)</a:t>
            </a:r>
          </a:p>
        </p:txBody>
      </p:sp>
      <p:sp>
        <p:nvSpPr>
          <p:cNvPr id="7" name="Content Placeholder 2">
            <a:extLst>
              <a:ext uri="{FF2B5EF4-FFF2-40B4-BE49-F238E27FC236}">
                <a16:creationId xmlns:a16="http://schemas.microsoft.com/office/drawing/2014/main" id="{A964F7EA-A43C-4EE0-A711-10D5C08576B2}"/>
              </a:ext>
            </a:extLst>
          </p:cNvPr>
          <p:cNvSpPr>
            <a:spLocks noGrp="1"/>
          </p:cNvSpPr>
          <p:nvPr>
            <p:ph idx="1"/>
          </p:nvPr>
        </p:nvSpPr>
        <p:spPr>
          <a:xfrm>
            <a:off x="457200" y="1600200"/>
            <a:ext cx="8313174" cy="5257800"/>
          </a:xfrm>
        </p:spPr>
        <p:txBody>
          <a:bodyPr>
            <a:normAutofit/>
          </a:bodyPr>
          <a:lstStyle/>
          <a:p>
            <a:pPr>
              <a:buFont typeface="Wingdings" panose="05000000000000000000" pitchFamily="2" charset="2"/>
              <a:buChar char="§"/>
            </a:pPr>
            <a:r>
              <a:rPr lang="en-US" dirty="0"/>
              <a:t>We can calculate a lake’s GWP by:</a:t>
            </a:r>
          </a:p>
          <a:p>
            <a:pPr marL="731520" lvl="1" indent="-457200">
              <a:buAutoNum type="arabicPeriod"/>
            </a:pPr>
            <a:r>
              <a:rPr lang="en-US" dirty="0"/>
              <a:t>Summing the mass of CO</a:t>
            </a:r>
            <a:r>
              <a:rPr lang="en-US" baseline="-25000" dirty="0"/>
              <a:t>2</a:t>
            </a:r>
            <a:r>
              <a:rPr lang="en-US" dirty="0"/>
              <a:t> emitted over one year </a:t>
            </a:r>
          </a:p>
          <a:p>
            <a:pPr marL="274320" lvl="1" indent="0">
              <a:buNone/>
            </a:pPr>
            <a:r>
              <a:rPr lang="en-US" dirty="0"/>
              <a:t>	</a:t>
            </a:r>
            <a:r>
              <a:rPr lang="en-US" sz="1800" dirty="0"/>
              <a:t>i.e.) mmol m</a:t>
            </a:r>
            <a:r>
              <a:rPr lang="en-US" sz="1800" baseline="30000" dirty="0"/>
              <a:t>-2</a:t>
            </a:r>
            <a:r>
              <a:rPr lang="en-US" sz="1800" dirty="0"/>
              <a:t> d</a:t>
            </a:r>
            <a:r>
              <a:rPr lang="en-US" sz="1800" baseline="30000" dirty="0"/>
              <a:t>-1</a:t>
            </a:r>
            <a:r>
              <a:rPr lang="en-US" sz="1800" dirty="0"/>
              <a:t> → mmol m</a:t>
            </a:r>
            <a:r>
              <a:rPr lang="en-US" sz="1800" baseline="30000" dirty="0"/>
              <a:t>-2</a:t>
            </a:r>
            <a:endParaRPr lang="en-US" sz="1800" dirty="0"/>
          </a:p>
          <a:p>
            <a:pPr marL="731520" lvl="1" indent="-457200">
              <a:buFont typeface="+mj-lt"/>
              <a:buAutoNum type="arabicPeriod" startAt="2"/>
            </a:pPr>
            <a:r>
              <a:rPr lang="en-US" dirty="0"/>
              <a:t>Summing the mass of CH</a:t>
            </a:r>
            <a:r>
              <a:rPr lang="en-US" baseline="-25000" dirty="0"/>
              <a:t>4</a:t>
            </a:r>
            <a:r>
              <a:rPr lang="en-US" dirty="0"/>
              <a:t> emitted over one year</a:t>
            </a:r>
          </a:p>
          <a:p>
            <a:pPr marL="274320" lvl="1" indent="0">
              <a:buNone/>
            </a:pPr>
            <a:r>
              <a:rPr lang="en-US" dirty="0"/>
              <a:t>	</a:t>
            </a:r>
            <a:r>
              <a:rPr lang="en-US" sz="1800" dirty="0"/>
              <a:t>i.e.) mmol m</a:t>
            </a:r>
            <a:r>
              <a:rPr lang="en-US" sz="1800" baseline="30000" dirty="0"/>
              <a:t>-2</a:t>
            </a:r>
            <a:r>
              <a:rPr lang="en-US" sz="1800" dirty="0"/>
              <a:t> d</a:t>
            </a:r>
            <a:r>
              <a:rPr lang="en-US" sz="1800" baseline="30000" dirty="0"/>
              <a:t>-1</a:t>
            </a:r>
            <a:r>
              <a:rPr lang="en-US" sz="1800" dirty="0"/>
              <a:t> → mmol m</a:t>
            </a:r>
            <a:r>
              <a:rPr lang="en-US" sz="1800" baseline="30000" dirty="0"/>
              <a:t>-2</a:t>
            </a:r>
            <a:endParaRPr lang="en-US" sz="1800" dirty="0"/>
          </a:p>
          <a:p>
            <a:pPr marL="731520" lvl="1" indent="-457200">
              <a:buFont typeface="+mj-lt"/>
              <a:buAutoNum type="arabicPeriod" startAt="3"/>
            </a:pPr>
            <a:r>
              <a:rPr lang="en-US" dirty="0"/>
              <a:t>Multiply each mass by lake area</a:t>
            </a:r>
          </a:p>
          <a:p>
            <a:pPr marL="274320" lvl="1" indent="0">
              <a:buNone/>
            </a:pPr>
            <a:r>
              <a:rPr lang="en-US" dirty="0"/>
              <a:t>	</a:t>
            </a:r>
            <a:r>
              <a:rPr lang="en-US" sz="1800" dirty="0"/>
              <a:t>i.e.) mmol m</a:t>
            </a:r>
            <a:r>
              <a:rPr lang="en-US" sz="1800" baseline="30000" dirty="0"/>
              <a:t>-2</a:t>
            </a:r>
            <a:r>
              <a:rPr lang="en-US" sz="1800" dirty="0"/>
              <a:t> x m</a:t>
            </a:r>
            <a:r>
              <a:rPr lang="en-US" sz="1800" baseline="30000" dirty="0"/>
              <a:t>2</a:t>
            </a:r>
            <a:r>
              <a:rPr lang="en-US" sz="1800" dirty="0"/>
              <a:t> = mmol</a:t>
            </a:r>
            <a:endParaRPr lang="en-US" dirty="0"/>
          </a:p>
          <a:p>
            <a:pPr marL="731520" lvl="1" indent="-457200">
              <a:buFont typeface="+mj-lt"/>
              <a:buAutoNum type="arabicPeriod" startAt="4"/>
            </a:pPr>
            <a:r>
              <a:rPr lang="en-US" dirty="0"/>
              <a:t>Convert units to kg</a:t>
            </a:r>
          </a:p>
          <a:p>
            <a:pPr marL="731520" lvl="1" indent="-457200">
              <a:buAutoNum type="arabicPeriod" startAt="4"/>
            </a:pPr>
            <a:r>
              <a:rPr lang="en-US" dirty="0"/>
              <a:t>And scale to GWP</a:t>
            </a:r>
          </a:p>
          <a:p>
            <a:pPr marL="1005840" lvl="2" indent="-457200">
              <a:buFont typeface="+mj-lt"/>
              <a:buAutoNum type="alphaLcPeriod"/>
            </a:pPr>
            <a:r>
              <a:rPr lang="en-US" dirty="0"/>
              <a:t>Multiply CO</a:t>
            </a:r>
            <a:r>
              <a:rPr lang="en-US" baseline="-25000" dirty="0"/>
              <a:t>2</a:t>
            </a:r>
            <a:r>
              <a:rPr lang="en-US" dirty="0"/>
              <a:t> by 1</a:t>
            </a:r>
          </a:p>
          <a:p>
            <a:pPr marL="1005840" lvl="2" indent="-457200">
              <a:buAutoNum type="alphaLcPeriod"/>
            </a:pPr>
            <a:r>
              <a:rPr lang="en-US" dirty="0"/>
              <a:t>Multiply CH</a:t>
            </a:r>
            <a:r>
              <a:rPr lang="en-US" baseline="-25000" dirty="0"/>
              <a:t>4</a:t>
            </a:r>
            <a:r>
              <a:rPr lang="en-US" dirty="0"/>
              <a:t> by 86</a:t>
            </a:r>
          </a:p>
          <a:p>
            <a:pPr marL="1005840" lvl="2" indent="-457200">
              <a:buAutoNum type="alphaLcPeriod"/>
            </a:pPr>
            <a:r>
              <a:rPr lang="en-US" dirty="0"/>
              <a:t>Sum CO</a:t>
            </a:r>
            <a:r>
              <a:rPr lang="en-US" baseline="-25000" dirty="0"/>
              <a:t>2</a:t>
            </a:r>
            <a:r>
              <a:rPr lang="en-US" dirty="0"/>
              <a:t> GWP + CH</a:t>
            </a:r>
            <a:r>
              <a:rPr lang="en-US" baseline="-25000" dirty="0"/>
              <a:t>4</a:t>
            </a:r>
            <a:r>
              <a:rPr lang="en-US" dirty="0"/>
              <a:t> GWP</a:t>
            </a:r>
          </a:p>
          <a:p>
            <a:pPr marL="1005840" lvl="2" indent="-457200">
              <a:buAutoNum type="alphaLcPeriod"/>
            </a:pPr>
            <a:endParaRPr lang="en-US" dirty="0"/>
          </a:p>
          <a:p>
            <a:pPr marL="274320" lvl="1" indent="0">
              <a:buNone/>
            </a:pPr>
            <a:r>
              <a:rPr lang="en-US" sz="2500" i="1" dirty="0"/>
              <a:t>NOTE: GWP is unitless!</a:t>
            </a:r>
          </a:p>
        </p:txBody>
      </p:sp>
    </p:spTree>
    <p:extLst>
      <p:ext uri="{BB962C8B-B14F-4D97-AF65-F5344CB8AC3E}">
        <p14:creationId xmlns:p14="http://schemas.microsoft.com/office/powerpoint/2010/main" val="331388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87EEB84-F180-4ECB-A4BA-7EC1991B7B5A}"/>
              </a:ext>
            </a:extLst>
          </p:cNvPr>
          <p:cNvPicPr>
            <a:picLocks noGrp="1" noChangeAspect="1"/>
          </p:cNvPicPr>
          <p:nvPr>
            <p:ph idx="1"/>
          </p:nvPr>
        </p:nvPicPr>
        <p:blipFill>
          <a:blip r:embed="rId3"/>
          <a:stretch>
            <a:fillRect/>
          </a:stretch>
        </p:blipFill>
        <p:spPr>
          <a:xfrm>
            <a:off x="980855" y="1714818"/>
            <a:ext cx="7182290" cy="4937442"/>
          </a:xfrm>
          <a:prstGeom prst="rect">
            <a:avLst/>
          </a:prstGeom>
        </p:spPr>
      </p:pic>
      <p:sp>
        <p:nvSpPr>
          <p:cNvPr id="6" name="Title 1">
            <a:extLst>
              <a:ext uri="{FF2B5EF4-FFF2-40B4-BE49-F238E27FC236}">
                <a16:creationId xmlns:a16="http://schemas.microsoft.com/office/drawing/2014/main" id="{754F2FD0-2D23-431E-8C76-8A5CEC10C422}"/>
              </a:ext>
            </a:extLst>
          </p:cNvPr>
          <p:cNvSpPr txBox="1">
            <a:spLocks/>
          </p:cNvSpPr>
          <p:nvPr/>
        </p:nvSpPr>
        <p:spPr>
          <a:xfrm>
            <a:off x="119742" y="402772"/>
            <a:ext cx="9024257" cy="119742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900" b="1" dirty="0"/>
              <a:t>Pre-module activity: Changing GHG concentrations in lakes</a:t>
            </a:r>
            <a:endParaRPr lang="en-US" sz="3900" dirty="0"/>
          </a:p>
        </p:txBody>
      </p:sp>
    </p:spTree>
    <p:extLst>
      <p:ext uri="{BB962C8B-B14F-4D97-AF65-F5344CB8AC3E}">
        <p14:creationId xmlns:p14="http://schemas.microsoft.com/office/powerpoint/2010/main" val="2382900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87EEB84-F180-4ECB-A4BA-7EC1991B7B5A}"/>
              </a:ext>
            </a:extLst>
          </p:cNvPr>
          <p:cNvPicPr>
            <a:picLocks noGrp="1" noChangeAspect="1"/>
          </p:cNvPicPr>
          <p:nvPr>
            <p:ph idx="1"/>
          </p:nvPr>
        </p:nvPicPr>
        <p:blipFill>
          <a:blip r:embed="rId3"/>
          <a:stretch>
            <a:fillRect/>
          </a:stretch>
        </p:blipFill>
        <p:spPr>
          <a:xfrm>
            <a:off x="980855" y="1714818"/>
            <a:ext cx="7182290" cy="4937442"/>
          </a:xfrm>
          <a:prstGeom prst="rect">
            <a:avLst/>
          </a:prstGeom>
        </p:spPr>
      </p:pic>
      <p:sp>
        <p:nvSpPr>
          <p:cNvPr id="6" name="Title 1">
            <a:extLst>
              <a:ext uri="{FF2B5EF4-FFF2-40B4-BE49-F238E27FC236}">
                <a16:creationId xmlns:a16="http://schemas.microsoft.com/office/drawing/2014/main" id="{754F2FD0-2D23-431E-8C76-8A5CEC10C422}"/>
              </a:ext>
            </a:extLst>
          </p:cNvPr>
          <p:cNvSpPr txBox="1">
            <a:spLocks/>
          </p:cNvSpPr>
          <p:nvPr/>
        </p:nvSpPr>
        <p:spPr>
          <a:xfrm>
            <a:off x="119742" y="402772"/>
            <a:ext cx="9024257" cy="119742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900" b="1" dirty="0"/>
              <a:t>Pre-module activity: Changing GHG concentrations in lakes</a:t>
            </a:r>
            <a:endParaRPr lang="en-US" sz="3900" dirty="0"/>
          </a:p>
        </p:txBody>
      </p:sp>
      <p:sp>
        <p:nvSpPr>
          <p:cNvPr id="4" name="Oval 3">
            <a:extLst>
              <a:ext uri="{FF2B5EF4-FFF2-40B4-BE49-F238E27FC236}">
                <a16:creationId xmlns:a16="http://schemas.microsoft.com/office/drawing/2014/main" id="{3999D544-18A4-4781-B185-F04413DBF94B}"/>
              </a:ext>
            </a:extLst>
          </p:cNvPr>
          <p:cNvSpPr/>
          <p:nvPr/>
        </p:nvSpPr>
        <p:spPr>
          <a:xfrm>
            <a:off x="1728767" y="4593225"/>
            <a:ext cx="772227" cy="272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5" name="Oval 4">
            <a:extLst>
              <a:ext uri="{FF2B5EF4-FFF2-40B4-BE49-F238E27FC236}">
                <a16:creationId xmlns:a16="http://schemas.microsoft.com/office/drawing/2014/main" id="{C08B37B3-116C-4A5F-9F05-43E3E9B45AB3}"/>
              </a:ext>
            </a:extLst>
          </p:cNvPr>
          <p:cNvSpPr/>
          <p:nvPr/>
        </p:nvSpPr>
        <p:spPr>
          <a:xfrm>
            <a:off x="2589351" y="5897884"/>
            <a:ext cx="772227" cy="272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8" name="Oval 7">
            <a:extLst>
              <a:ext uri="{FF2B5EF4-FFF2-40B4-BE49-F238E27FC236}">
                <a16:creationId xmlns:a16="http://schemas.microsoft.com/office/drawing/2014/main" id="{972238F6-AC6F-4CD1-808D-CB8B7D271248}"/>
              </a:ext>
            </a:extLst>
          </p:cNvPr>
          <p:cNvSpPr/>
          <p:nvPr/>
        </p:nvSpPr>
        <p:spPr>
          <a:xfrm>
            <a:off x="4116004" y="5924548"/>
            <a:ext cx="772227" cy="272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0" name="Oval 9">
            <a:extLst>
              <a:ext uri="{FF2B5EF4-FFF2-40B4-BE49-F238E27FC236}">
                <a16:creationId xmlns:a16="http://schemas.microsoft.com/office/drawing/2014/main" id="{6E864296-4D08-4B44-B45D-ADAF15181513}"/>
              </a:ext>
            </a:extLst>
          </p:cNvPr>
          <p:cNvSpPr/>
          <p:nvPr/>
        </p:nvSpPr>
        <p:spPr>
          <a:xfrm>
            <a:off x="5511005" y="5749470"/>
            <a:ext cx="772227" cy="272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1" name="Oval 10">
            <a:extLst>
              <a:ext uri="{FF2B5EF4-FFF2-40B4-BE49-F238E27FC236}">
                <a16:creationId xmlns:a16="http://schemas.microsoft.com/office/drawing/2014/main" id="{18BB2C55-AE84-4709-8008-D179AB1B3511}"/>
              </a:ext>
            </a:extLst>
          </p:cNvPr>
          <p:cNvSpPr/>
          <p:nvPr/>
        </p:nvSpPr>
        <p:spPr>
          <a:xfrm>
            <a:off x="6973930" y="5956842"/>
            <a:ext cx="772227" cy="272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71250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FD7FC-0895-4E62-8693-87B5BD4359EC}"/>
              </a:ext>
            </a:extLst>
          </p:cNvPr>
          <p:cNvSpPr txBox="1">
            <a:spLocks/>
          </p:cNvSpPr>
          <p:nvPr/>
        </p:nvSpPr>
        <p:spPr>
          <a:xfrm>
            <a:off x="0" y="361950"/>
            <a:ext cx="8229600" cy="990600"/>
          </a:xfrm>
          <a:prstGeom prst="rect">
            <a:avLst/>
          </a:prstGeom>
        </p:spPr>
        <p:txBody>
          <a:bodyPr anchor="ct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t> Plan for today:</a:t>
            </a:r>
          </a:p>
        </p:txBody>
      </p:sp>
      <p:sp>
        <p:nvSpPr>
          <p:cNvPr id="6" name="Content Placeholder 2">
            <a:extLst>
              <a:ext uri="{FF2B5EF4-FFF2-40B4-BE49-F238E27FC236}">
                <a16:creationId xmlns:a16="http://schemas.microsoft.com/office/drawing/2014/main" id="{D07882B9-56B6-4C6B-B70B-D411F6D3C2B6}"/>
              </a:ext>
            </a:extLst>
          </p:cNvPr>
          <p:cNvSpPr txBox="1">
            <a:spLocks/>
          </p:cNvSpPr>
          <p:nvPr/>
        </p:nvSpPr>
        <p:spPr>
          <a:xfrm>
            <a:off x="228600" y="2460546"/>
            <a:ext cx="4810991" cy="4054554"/>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spcAft>
                <a:spcPts val="1200"/>
              </a:spcAft>
              <a:buFont typeface="Wingdings" panose="05000000000000000000" pitchFamily="2" charset="2"/>
              <a:buChar char="§"/>
            </a:pPr>
            <a:r>
              <a:rPr lang="en-US" sz="2100" b="1" dirty="0"/>
              <a:t>Activity A: </a:t>
            </a:r>
            <a:r>
              <a:rPr lang="en-US" sz="2050" dirty="0"/>
              <a:t>Run and explore a lake ecosystem model in R. </a:t>
            </a:r>
          </a:p>
          <a:p>
            <a:pPr>
              <a:spcAft>
                <a:spcPts val="1200"/>
              </a:spcAft>
              <a:buFont typeface="Wingdings" panose="05000000000000000000" pitchFamily="2" charset="2"/>
              <a:buChar char="§"/>
            </a:pPr>
            <a:r>
              <a:rPr lang="en-US" sz="2100" b="1" dirty="0"/>
              <a:t>Activity B: </a:t>
            </a:r>
            <a:r>
              <a:rPr lang="en-US" sz="2050" dirty="0"/>
              <a:t>Select a climate scenario, generate hypotheses, and model how lakes respond.</a:t>
            </a:r>
          </a:p>
          <a:p>
            <a:pPr>
              <a:spcAft>
                <a:spcPts val="1200"/>
              </a:spcAft>
              <a:buFont typeface="Wingdings" panose="05000000000000000000" pitchFamily="2" charset="2"/>
              <a:buChar char="§"/>
            </a:pPr>
            <a:r>
              <a:rPr lang="en-US" sz="2100" b="1" dirty="0"/>
              <a:t>Activity C: </a:t>
            </a:r>
            <a:r>
              <a:rPr lang="en-US" sz="2050" dirty="0"/>
              <a:t>Calculate global warming potentials for lakes, and make predictions about the effects of lake greenhouse gas emissions due to macro-scale feedbacks. </a:t>
            </a:r>
            <a:endParaRPr lang="en-US" sz="2100" dirty="0"/>
          </a:p>
        </p:txBody>
      </p:sp>
      <p:grpSp>
        <p:nvGrpSpPr>
          <p:cNvPr id="7" name="Group 6">
            <a:extLst>
              <a:ext uri="{FF2B5EF4-FFF2-40B4-BE49-F238E27FC236}">
                <a16:creationId xmlns:a16="http://schemas.microsoft.com/office/drawing/2014/main" id="{2E0C2F69-B30C-498F-A29F-8762D8764FBD}"/>
              </a:ext>
            </a:extLst>
          </p:cNvPr>
          <p:cNvGrpSpPr/>
          <p:nvPr/>
        </p:nvGrpSpPr>
        <p:grpSpPr>
          <a:xfrm>
            <a:off x="5345544" y="2960825"/>
            <a:ext cx="3455556" cy="2591666"/>
            <a:chOff x="5345544" y="2960825"/>
            <a:chExt cx="3455556" cy="2591666"/>
          </a:xfrm>
        </p:grpSpPr>
        <p:pic>
          <p:nvPicPr>
            <p:cNvPr id="1026" name="Picture 2" descr="Falling Creek Reservoir">
              <a:extLst>
                <a:ext uri="{FF2B5EF4-FFF2-40B4-BE49-F238E27FC236}">
                  <a16:creationId xmlns:a16="http://schemas.microsoft.com/office/drawing/2014/main" id="{657BA026-435E-4EFA-83EC-E0E5A0B63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544" y="2960825"/>
              <a:ext cx="3455555" cy="25916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47509" y="5321659"/>
              <a:ext cx="2753591" cy="230832"/>
            </a:xfrm>
            <a:prstGeom prst="rect">
              <a:avLst/>
            </a:prstGeom>
          </p:spPr>
          <p:txBody>
            <a:bodyPr wrap="square">
              <a:spAutoFit/>
            </a:bodyPr>
            <a:lstStyle/>
            <a:p>
              <a:pPr algn="r"/>
              <a:r>
                <a:rPr lang="en-US" sz="900" dirty="0">
                  <a:solidFill>
                    <a:schemeClr val="bg1"/>
                  </a:solidFill>
                  <a:latin typeface="+mj-lt"/>
                </a:rPr>
                <a:t>C. C. Carey</a:t>
              </a:r>
            </a:p>
          </p:txBody>
        </p:sp>
      </p:grpSp>
      <p:sp>
        <p:nvSpPr>
          <p:cNvPr id="4" name="Rectangle 3"/>
          <p:cNvSpPr/>
          <p:nvPr/>
        </p:nvSpPr>
        <p:spPr>
          <a:xfrm>
            <a:off x="228600" y="1352550"/>
            <a:ext cx="8572500" cy="1061829"/>
          </a:xfrm>
          <a:prstGeom prst="rect">
            <a:avLst/>
          </a:prstGeom>
        </p:spPr>
        <p:txBody>
          <a:bodyPr wrap="square">
            <a:spAutoFit/>
          </a:bodyPr>
          <a:lstStyle/>
          <a:p>
            <a:pPr marL="285750" indent="-285750">
              <a:spcAft>
                <a:spcPts val="1200"/>
              </a:spcAft>
              <a:buClr>
                <a:schemeClr val="accent1"/>
              </a:buClr>
              <a:buFont typeface="Wingdings" panose="05000000000000000000" pitchFamily="2" charset="2"/>
              <a:buChar char="§"/>
            </a:pPr>
            <a:r>
              <a:rPr lang="en-US" sz="2100" dirty="0"/>
              <a:t>Short overview on role of lakes in global carbon cycles, and how we can use a macrosystems ecology and lake modeling approach to study how their role may change with climate warming!</a:t>
            </a:r>
          </a:p>
        </p:txBody>
      </p:sp>
    </p:spTree>
    <p:extLst>
      <p:ext uri="{BB962C8B-B14F-4D97-AF65-F5344CB8AC3E}">
        <p14:creationId xmlns:p14="http://schemas.microsoft.com/office/powerpoint/2010/main" val="20347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sz="3600" b="1" dirty="0"/>
              <a:t> </a:t>
            </a:r>
            <a:r>
              <a:rPr lang="en-US" sz="3600" b="1" dirty="0" err="1"/>
              <a:t>GLM</a:t>
            </a:r>
            <a:r>
              <a:rPr lang="en-US" sz="3600" b="1" dirty="0"/>
              <a:t>: </a:t>
            </a:r>
            <a:r>
              <a:rPr lang="en-US" sz="3600" b="1" u="sng" dirty="0"/>
              <a:t>G</a:t>
            </a:r>
            <a:r>
              <a:rPr lang="en-US" sz="3600" b="1" dirty="0"/>
              <a:t>eneral </a:t>
            </a:r>
            <a:r>
              <a:rPr lang="en-US" sz="3600" b="1" u="sng" dirty="0"/>
              <a:t>L</a:t>
            </a:r>
            <a:r>
              <a:rPr lang="en-US" sz="3600" b="1" dirty="0"/>
              <a:t>ake </a:t>
            </a:r>
            <a:r>
              <a:rPr lang="en-US" sz="3600" b="1" u="sng" dirty="0"/>
              <a:t>M</a:t>
            </a:r>
            <a:r>
              <a:rPr lang="en-US" sz="3600" b="1" dirty="0"/>
              <a:t>odel </a:t>
            </a:r>
          </a:p>
        </p:txBody>
      </p:sp>
      <p:sp>
        <p:nvSpPr>
          <p:cNvPr id="3" name="Content Placeholder 2"/>
          <p:cNvSpPr>
            <a:spLocks noGrp="1"/>
          </p:cNvSpPr>
          <p:nvPr>
            <p:ph idx="1"/>
          </p:nvPr>
        </p:nvSpPr>
        <p:spPr>
          <a:xfrm>
            <a:off x="332647" y="1417638"/>
            <a:ext cx="8482487" cy="5440362"/>
          </a:xfrm>
        </p:spPr>
        <p:txBody>
          <a:bodyPr>
            <a:normAutofit lnSpcReduction="10000"/>
          </a:bodyPr>
          <a:lstStyle/>
          <a:p>
            <a:pPr>
              <a:spcAft>
                <a:spcPts val="1200"/>
              </a:spcAft>
              <a:buFont typeface="Wingdings" panose="05000000000000000000" pitchFamily="2" charset="2"/>
              <a:buChar char="§"/>
            </a:pPr>
            <a:r>
              <a:rPr lang="en-US" sz="2200" b="1" dirty="0"/>
              <a:t>Authors: </a:t>
            </a:r>
            <a:r>
              <a:rPr lang="en-US" sz="2200" dirty="0"/>
              <a:t>Matt </a:t>
            </a:r>
            <a:r>
              <a:rPr lang="en-US" sz="2200" dirty="0" err="1"/>
              <a:t>Hipsey</a:t>
            </a:r>
            <a:r>
              <a:rPr lang="en-US" sz="2200" dirty="0"/>
              <a:t>, Louise Bruce, and David Hamilton</a:t>
            </a:r>
          </a:p>
          <a:p>
            <a:pPr>
              <a:spcAft>
                <a:spcPts val="1200"/>
              </a:spcAft>
              <a:buFont typeface="Wingdings" panose="05000000000000000000" pitchFamily="2" charset="2"/>
              <a:buChar char="§"/>
            </a:pPr>
            <a:endParaRPr lang="en-US" sz="2200" dirty="0"/>
          </a:p>
          <a:p>
            <a:pPr>
              <a:spcAft>
                <a:spcPts val="1200"/>
              </a:spcAft>
              <a:buFont typeface="Wingdings" panose="05000000000000000000" pitchFamily="2" charset="2"/>
              <a:buChar char="§"/>
            </a:pPr>
            <a:endParaRPr lang="en-US" sz="1200" dirty="0"/>
          </a:p>
          <a:p>
            <a:pPr>
              <a:spcAft>
                <a:spcPts val="1200"/>
              </a:spcAft>
              <a:buFont typeface="Wingdings" panose="05000000000000000000" pitchFamily="2" charset="2"/>
              <a:buChar char="§"/>
            </a:pPr>
            <a:endParaRPr lang="en-US" sz="2200" dirty="0"/>
          </a:p>
          <a:p>
            <a:pPr>
              <a:spcAft>
                <a:spcPts val="1200"/>
              </a:spcAft>
              <a:buFont typeface="Wingdings" panose="05000000000000000000" pitchFamily="2" charset="2"/>
              <a:buChar char="§"/>
            </a:pPr>
            <a:r>
              <a:rPr lang="en-US" sz="2200" dirty="0"/>
              <a:t>The </a:t>
            </a:r>
            <a:r>
              <a:rPr lang="en-US" sz="2200" b="1" dirty="0"/>
              <a:t>General Lake Model </a:t>
            </a:r>
            <a:r>
              <a:rPr lang="en-US" sz="2200" dirty="0"/>
              <a:t>(GLM) is an open-access model for simulating lake dynamics. It simulates vertical stratification and mixing and accounts for the effect of inflows/outflows, surface heating and cooling.</a:t>
            </a:r>
          </a:p>
          <a:p>
            <a:pPr>
              <a:spcAft>
                <a:spcPts val="1200"/>
              </a:spcAft>
              <a:buFont typeface="Wingdings" panose="05000000000000000000" pitchFamily="2" charset="2"/>
              <a:buChar char="§"/>
            </a:pPr>
            <a:r>
              <a:rPr lang="en-US" sz="2200" dirty="0"/>
              <a:t>GLM has been designed to be an open-source community model developed in collaboration with members of the </a:t>
            </a:r>
            <a:r>
              <a:rPr lang="en-US" sz="2200" b="1" dirty="0"/>
              <a:t>Global Lake Ecological Observatory Network (GLEON) </a:t>
            </a:r>
            <a:r>
              <a:rPr lang="en-US" sz="2200" dirty="0"/>
              <a:t>to integrate with lake sensor data. </a:t>
            </a:r>
          </a:p>
          <a:p>
            <a:pPr>
              <a:spcAft>
                <a:spcPts val="1200"/>
              </a:spcAft>
              <a:buFont typeface="Wingdings" panose="05000000000000000000" pitchFamily="2" charset="2"/>
              <a:buChar char="§"/>
            </a:pPr>
            <a:r>
              <a:rPr lang="en-US" sz="2200" dirty="0"/>
              <a:t>Available from: </a:t>
            </a:r>
            <a:r>
              <a:rPr lang="en-US" sz="2200" dirty="0">
                <a:hlinkClick r:id="rId3"/>
              </a:rPr>
              <a:t>http://aed.see.uwa.edu.au/research/models/GLM/</a:t>
            </a:r>
            <a:endParaRPr lang="en-US" sz="2200" dirty="0"/>
          </a:p>
        </p:txBody>
      </p:sp>
      <p:grpSp>
        <p:nvGrpSpPr>
          <p:cNvPr id="5" name="Group 4">
            <a:extLst>
              <a:ext uri="{FF2B5EF4-FFF2-40B4-BE49-F238E27FC236}">
                <a16:creationId xmlns:a16="http://schemas.microsoft.com/office/drawing/2014/main" id="{D869D9A8-8981-45B0-959E-AFF1400F7312}"/>
              </a:ext>
            </a:extLst>
          </p:cNvPr>
          <p:cNvGrpSpPr/>
          <p:nvPr/>
        </p:nvGrpSpPr>
        <p:grpSpPr>
          <a:xfrm>
            <a:off x="2242947" y="1971485"/>
            <a:ext cx="4658106" cy="1133856"/>
            <a:chOff x="2571750" y="2019110"/>
            <a:chExt cx="4658106" cy="1133856"/>
          </a:xfrm>
        </p:grpSpPr>
        <p:pic>
          <p:nvPicPr>
            <p:cNvPr id="10242" name="Picture 2" descr="Image result for matt hipsey">
              <a:extLst>
                <a:ext uri="{FF2B5EF4-FFF2-40B4-BE49-F238E27FC236}">
                  <a16:creationId xmlns:a16="http://schemas.microsoft.com/office/drawing/2014/main" id="{3FF91E3F-8EF7-421F-B7CE-2240DBE3E52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7175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4" name="Picture 4" descr="Image result for louise bruce uwa">
              <a:extLst>
                <a:ext uri="{FF2B5EF4-FFF2-40B4-BE49-F238E27FC236}">
                  <a16:creationId xmlns:a16="http://schemas.microsoft.com/office/drawing/2014/main" id="{DB354D23-C70A-4516-8362-1731C0EF6FED}"/>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4333875"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6" name="Picture 6" descr="https://www.lernz.co.nz/uploads/david-hamilton.jpg">
              <a:extLst>
                <a:ext uri="{FF2B5EF4-FFF2-40B4-BE49-F238E27FC236}">
                  <a16:creationId xmlns:a16="http://schemas.microsoft.com/office/drawing/2014/main" id="{7428DBC5-D16A-4A66-B25A-8CF57779C480}"/>
                </a:ext>
              </a:extLst>
            </p:cNvPr>
            <p:cNvPicPr>
              <a:picLocks noChangeArrowheads="1"/>
            </p:cNvPicPr>
            <p:nvPr/>
          </p:nvPicPr>
          <p:blipFill rotWithShape="1">
            <a:blip r:embed="rId7" cstate="hq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p:blipFill>
          <p:spPr bwMode="auto">
            <a:xfrm>
              <a:off x="609600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26548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524587"/>
            <a:ext cx="9144000" cy="6333413"/>
            <a:chOff x="0" y="753187"/>
            <a:chExt cx="9144000" cy="6333413"/>
          </a:xfrm>
        </p:grpSpPr>
        <p:sp>
          <p:nvSpPr>
            <p:cNvPr id="5" name="TextBox 4"/>
            <p:cNvSpPr txBox="1"/>
            <p:nvPr/>
          </p:nvSpPr>
          <p:spPr>
            <a:xfrm>
              <a:off x="5106881" y="6717268"/>
              <a:ext cx="4037119" cy="369332"/>
            </a:xfrm>
            <a:prstGeom prst="rect">
              <a:avLst/>
            </a:prstGeom>
            <a:noFill/>
          </p:spPr>
          <p:txBody>
            <a:bodyPr wrap="square" rtlCol="0">
              <a:spAutoFit/>
            </a:bodyPr>
            <a:lstStyle/>
            <a:p>
              <a:pPr algn="r"/>
              <a:r>
                <a:rPr lang="en-US" dirty="0"/>
                <a:t>Figure: Hipsey et al. 2019</a:t>
              </a:r>
            </a:p>
          </p:txBody>
        </p:sp>
        <p:pic>
          <p:nvPicPr>
            <p:cNvPr id="8" name="Picture 7">
              <a:extLst>
                <a:ext uri="{FF2B5EF4-FFF2-40B4-BE49-F238E27FC236}">
                  <a16:creationId xmlns:a16="http://schemas.microsoft.com/office/drawing/2014/main" id="{4C81F939-E9A7-47C0-A50C-12675890DE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53187"/>
              <a:ext cx="9144000" cy="5294475"/>
            </a:xfrm>
            <a:prstGeom prst="rect">
              <a:avLst/>
            </a:prstGeom>
          </p:spPr>
        </p:pic>
      </p:grpSp>
    </p:spTree>
    <p:extLst>
      <p:ext uri="{BB962C8B-B14F-4D97-AF65-F5344CB8AC3E}">
        <p14:creationId xmlns:p14="http://schemas.microsoft.com/office/powerpoint/2010/main" val="295884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5D91-17BD-4D7B-B744-E5320502BC6A}"/>
              </a:ext>
            </a:extLst>
          </p:cNvPr>
          <p:cNvSpPr>
            <a:spLocks noGrp="1"/>
          </p:cNvSpPr>
          <p:nvPr>
            <p:ph type="title"/>
          </p:nvPr>
        </p:nvSpPr>
        <p:spPr>
          <a:xfrm>
            <a:off x="0" y="352530"/>
            <a:ext cx="8229600" cy="990600"/>
          </a:xfrm>
        </p:spPr>
        <p:txBody>
          <a:bodyPr>
            <a:normAutofit/>
          </a:bodyPr>
          <a:lstStyle/>
          <a:p>
            <a:r>
              <a:rPr lang="en-US" sz="3600" b="1" dirty="0"/>
              <a:t> AED: </a:t>
            </a:r>
            <a:r>
              <a:rPr lang="en-US" sz="3600" b="1" u="sng" dirty="0"/>
              <a:t>A</a:t>
            </a:r>
            <a:r>
              <a:rPr lang="en-US" sz="3600" b="1" dirty="0"/>
              <a:t>quatic </a:t>
            </a:r>
            <a:r>
              <a:rPr lang="en-US" sz="3600" b="1" u="sng" dirty="0"/>
              <a:t>E</a:t>
            </a:r>
            <a:r>
              <a:rPr lang="en-US" sz="3600" b="1" dirty="0"/>
              <a:t>co</a:t>
            </a:r>
            <a:r>
              <a:rPr lang="en-US" sz="3600" b="1" u="sng" dirty="0"/>
              <a:t>D</a:t>
            </a:r>
            <a:r>
              <a:rPr lang="en-US" sz="3600" b="1" dirty="0"/>
              <a:t>ynamics</a:t>
            </a:r>
          </a:p>
        </p:txBody>
      </p:sp>
      <p:sp>
        <p:nvSpPr>
          <p:cNvPr id="3" name="Content Placeholder 2">
            <a:extLst>
              <a:ext uri="{FF2B5EF4-FFF2-40B4-BE49-F238E27FC236}">
                <a16:creationId xmlns:a16="http://schemas.microsoft.com/office/drawing/2014/main" id="{E14C7FAA-A8CB-41DB-B06D-E8419D48F22E}"/>
              </a:ext>
            </a:extLst>
          </p:cNvPr>
          <p:cNvSpPr>
            <a:spLocks noGrp="1"/>
          </p:cNvSpPr>
          <p:nvPr>
            <p:ph idx="1"/>
          </p:nvPr>
        </p:nvSpPr>
        <p:spPr>
          <a:xfrm>
            <a:off x="46892" y="1600200"/>
            <a:ext cx="3727939" cy="4876800"/>
          </a:xfrm>
        </p:spPr>
        <p:txBody>
          <a:bodyPr>
            <a:noAutofit/>
          </a:bodyPr>
          <a:lstStyle/>
          <a:p>
            <a:pPr>
              <a:buFont typeface="Wingdings" panose="05000000000000000000" pitchFamily="2" charset="2"/>
              <a:buChar char="§"/>
            </a:pPr>
            <a:r>
              <a:rPr lang="en-US" sz="2200" dirty="0"/>
              <a:t>The Aquatic EcoDynamics (AED) module couples with GLM to model changes in water chemistry and biology</a:t>
            </a:r>
          </a:p>
          <a:p>
            <a:pPr>
              <a:buFont typeface="Wingdings" panose="05000000000000000000" pitchFamily="2" charset="2"/>
              <a:buChar char="§"/>
            </a:pPr>
            <a:endParaRPr lang="en-US" sz="1000" dirty="0"/>
          </a:p>
          <a:p>
            <a:pPr>
              <a:buFont typeface="Wingdings" panose="05000000000000000000" pitchFamily="2" charset="2"/>
              <a:buChar char="§"/>
            </a:pPr>
            <a:r>
              <a:rPr lang="en-US" sz="2200" dirty="0"/>
              <a:t>Can model nutrient, phytoplankton, and zooplankton dynamics</a:t>
            </a:r>
          </a:p>
          <a:p>
            <a:pPr>
              <a:buFont typeface="Wingdings" panose="05000000000000000000" pitchFamily="2" charset="2"/>
              <a:buChar char="§"/>
            </a:pPr>
            <a:endParaRPr lang="en-US" sz="1000" dirty="0"/>
          </a:p>
          <a:p>
            <a:pPr>
              <a:buFont typeface="Wingdings" panose="05000000000000000000" pitchFamily="2" charset="2"/>
              <a:buChar char="§"/>
            </a:pPr>
            <a:r>
              <a:rPr lang="en-US" sz="2200" dirty="0"/>
              <a:t>Today, we’ll focus on carbon dioxide (CO</a:t>
            </a:r>
            <a:r>
              <a:rPr lang="en-US" sz="2200" baseline="-25000" dirty="0"/>
              <a:t>2</a:t>
            </a:r>
            <a:r>
              <a:rPr lang="en-US" sz="2200" dirty="0"/>
              <a:t>) and methane (CH</a:t>
            </a:r>
            <a:r>
              <a:rPr lang="en-US" sz="2200" baseline="-25000" dirty="0"/>
              <a:t>4</a:t>
            </a:r>
            <a:r>
              <a:rPr lang="en-US" sz="2200" dirty="0"/>
              <a:t>) fluxes at the lake-atmosphere interface</a:t>
            </a:r>
          </a:p>
        </p:txBody>
      </p:sp>
      <p:pic>
        <p:nvPicPr>
          <p:cNvPr id="5" name="Picture 2" descr="http://aed.see.uwa.edu.au/research/models/AED/images/isotope.png">
            <a:extLst>
              <a:ext uri="{FF2B5EF4-FFF2-40B4-BE49-F238E27FC236}">
                <a16:creationId xmlns:a16="http://schemas.microsoft.com/office/drawing/2014/main" id="{38E9FBBF-BFBC-4473-97DB-BCD7521EB0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27938" y="1529861"/>
            <a:ext cx="5416062" cy="40357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F098C9-726B-4693-A047-583CDFFF9746}"/>
              </a:ext>
            </a:extLst>
          </p:cNvPr>
          <p:cNvSpPr txBox="1"/>
          <p:nvPr/>
        </p:nvSpPr>
        <p:spPr>
          <a:xfrm>
            <a:off x="5106881" y="6510282"/>
            <a:ext cx="4037119" cy="369332"/>
          </a:xfrm>
          <a:prstGeom prst="rect">
            <a:avLst/>
          </a:prstGeom>
          <a:noFill/>
        </p:spPr>
        <p:txBody>
          <a:bodyPr wrap="square" rtlCol="0">
            <a:spAutoFit/>
          </a:bodyPr>
          <a:lstStyle/>
          <a:p>
            <a:pPr algn="r"/>
            <a:r>
              <a:rPr lang="en-US" dirty="0"/>
              <a:t>Figure: </a:t>
            </a:r>
            <a:r>
              <a:rPr lang="en-US" dirty="0" err="1"/>
              <a:t>Hipsey</a:t>
            </a:r>
            <a:r>
              <a:rPr lang="en-US" dirty="0"/>
              <a:t> et al. 2013</a:t>
            </a:r>
          </a:p>
        </p:txBody>
      </p:sp>
    </p:spTree>
    <p:extLst>
      <p:ext uri="{BB962C8B-B14F-4D97-AF65-F5344CB8AC3E}">
        <p14:creationId xmlns:p14="http://schemas.microsoft.com/office/powerpoint/2010/main" val="1482116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lake aerial">
            <a:extLst>
              <a:ext uri="{FF2B5EF4-FFF2-40B4-BE49-F238E27FC236}">
                <a16:creationId xmlns:a16="http://schemas.microsoft.com/office/drawing/2014/main" id="{7EC5557F-235C-42AB-8983-D37C615B383B}"/>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9663" y="1685486"/>
            <a:ext cx="2953512" cy="213969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371475"/>
            <a:ext cx="8229600" cy="990600"/>
          </a:xfrm>
        </p:spPr>
        <p:txBody>
          <a:bodyPr>
            <a:normAutofit/>
          </a:bodyPr>
          <a:lstStyle/>
          <a:p>
            <a:r>
              <a:rPr lang="en-US" sz="3600" b="1" dirty="0"/>
              <a:t> Basic structure of the model</a:t>
            </a:r>
          </a:p>
        </p:txBody>
      </p:sp>
      <p:sp>
        <p:nvSpPr>
          <p:cNvPr id="3" name="Content Placeholder 2"/>
          <p:cNvSpPr>
            <a:spLocks noGrp="1"/>
          </p:cNvSpPr>
          <p:nvPr>
            <p:ph idx="1"/>
          </p:nvPr>
        </p:nvSpPr>
        <p:spPr>
          <a:xfrm>
            <a:off x="296560" y="1600199"/>
            <a:ext cx="5438775" cy="5077047"/>
          </a:xfrm>
        </p:spPr>
        <p:txBody>
          <a:bodyPr>
            <a:normAutofit/>
          </a:bodyPr>
          <a:lstStyle/>
          <a:p>
            <a:pPr>
              <a:buFont typeface="Wingdings" panose="05000000000000000000" pitchFamily="2" charset="2"/>
              <a:buChar char="§"/>
            </a:pPr>
            <a:r>
              <a:rPr lang="en-US" sz="2300" dirty="0"/>
              <a:t>You’ll create a new folder (directory) on your computer when you unzip the module folder.</a:t>
            </a:r>
          </a:p>
          <a:p>
            <a:pPr>
              <a:buFont typeface="Wingdings" panose="05000000000000000000" pitchFamily="2" charset="2"/>
              <a:buChar char="§"/>
            </a:pPr>
            <a:r>
              <a:rPr lang="en-US" sz="2300" dirty="0"/>
              <a:t>Within this folder, you will have:</a:t>
            </a:r>
          </a:p>
          <a:p>
            <a:pPr marL="731520" lvl="1" indent="-457200">
              <a:buClr>
                <a:schemeClr val="tx2">
                  <a:lumMod val="75000"/>
                </a:schemeClr>
              </a:buClr>
              <a:buFont typeface="+mj-lt"/>
              <a:buAutoNum type="arabicParenR"/>
            </a:pPr>
            <a:r>
              <a:rPr lang="en-US" dirty="0"/>
              <a:t>A meteorological CSV (‘met’) file that forces the model </a:t>
            </a:r>
            <a:r>
              <a:rPr lang="en-US" sz="1800" dirty="0"/>
              <a:t>(e.g., met_hourly.csv)</a:t>
            </a:r>
          </a:p>
          <a:p>
            <a:pPr marL="731520" lvl="1" indent="-457200">
              <a:buClr>
                <a:schemeClr val="tx2">
                  <a:lumMod val="75000"/>
                </a:schemeClr>
              </a:buClr>
              <a:buFont typeface="+mj-lt"/>
              <a:buAutoNum type="arabicParenR"/>
            </a:pPr>
            <a:r>
              <a:rPr lang="en-US" dirty="0"/>
              <a:t>‘nml’ text files that act as ‘master’ scripts for the model </a:t>
            </a:r>
            <a:r>
              <a:rPr lang="en-US" sz="1800" dirty="0"/>
              <a:t>(e.g., glm2.nml, aed2.nml)</a:t>
            </a:r>
          </a:p>
          <a:p>
            <a:pPr marL="731520" lvl="1" indent="-457200">
              <a:buClr>
                <a:schemeClr val="tx2">
                  <a:lumMod val="75000"/>
                </a:schemeClr>
              </a:buClr>
              <a:buFont typeface="+mj-lt"/>
              <a:buAutoNum type="arabicParenR"/>
            </a:pPr>
            <a:r>
              <a:rPr lang="en-US" dirty="0"/>
              <a:t>Inflow/outflow CSV files that specify the temperature, flow rate, and nutrient concentrations for streams entering and leaving the lake</a:t>
            </a:r>
          </a:p>
        </p:txBody>
      </p:sp>
      <p:pic>
        <p:nvPicPr>
          <p:cNvPr id="2052" name="Picture 4" descr="Image result for lake aerial">
            <a:extLst>
              <a:ext uri="{FF2B5EF4-FFF2-40B4-BE49-F238E27FC236}">
                <a16:creationId xmlns:a16="http://schemas.microsoft.com/office/drawing/2014/main" id="{964F1BBB-4D44-4E07-A813-478838B219C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69663" y="3944149"/>
            <a:ext cx="2955261" cy="2367909"/>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94D362-5457-4263-9FD1-EC090B55E09D}"/>
              </a:ext>
            </a:extLst>
          </p:cNvPr>
          <p:cNvSpPr txBox="1"/>
          <p:nvPr/>
        </p:nvSpPr>
        <p:spPr>
          <a:xfrm>
            <a:off x="5111658" y="6431025"/>
            <a:ext cx="3813266" cy="246221"/>
          </a:xfrm>
          <a:prstGeom prst="rect">
            <a:avLst/>
          </a:prstGeom>
          <a:noFill/>
        </p:spPr>
        <p:txBody>
          <a:bodyPr wrap="square" rtlCol="0">
            <a:spAutoFit/>
          </a:bodyPr>
          <a:lstStyle/>
          <a:p>
            <a:pPr algn="r"/>
            <a:r>
              <a:rPr lang="en-US" sz="1000" dirty="0"/>
              <a:t>Images: Wikimedia commons</a:t>
            </a:r>
          </a:p>
        </p:txBody>
      </p:sp>
    </p:spTree>
    <p:extLst>
      <p:ext uri="{BB962C8B-B14F-4D97-AF65-F5344CB8AC3E}">
        <p14:creationId xmlns:p14="http://schemas.microsoft.com/office/powerpoint/2010/main" val="513918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904"/>
            <a:ext cx="8229600" cy="990600"/>
          </a:xfrm>
        </p:spPr>
        <p:txBody>
          <a:bodyPr>
            <a:normAutofit/>
          </a:bodyPr>
          <a:lstStyle/>
          <a:p>
            <a:r>
              <a:rPr lang="en-US" sz="3600" b="1" dirty="0"/>
              <a:t> Example .</a:t>
            </a:r>
            <a:r>
              <a:rPr lang="en-US" sz="3600" b="1" dirty="0" err="1"/>
              <a:t>nml</a:t>
            </a:r>
            <a:r>
              <a:rPr lang="en-US" sz="3600" b="1" dirty="0"/>
              <a:t> file</a:t>
            </a:r>
          </a:p>
        </p:txBody>
      </p:sp>
      <p:pic>
        <p:nvPicPr>
          <p:cNvPr id="10" name="Picture 9">
            <a:extLst>
              <a:ext uri="{FF2B5EF4-FFF2-40B4-BE49-F238E27FC236}">
                <a16:creationId xmlns:a16="http://schemas.microsoft.com/office/drawing/2014/main" id="{C9B0C04B-47F4-48A5-AA42-DB6B5D20C7A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02444" y="1337310"/>
            <a:ext cx="7739113" cy="5520690"/>
          </a:xfrm>
          <a:prstGeom prst="rect">
            <a:avLst/>
          </a:prstGeom>
        </p:spPr>
      </p:pic>
    </p:spTree>
    <p:extLst>
      <p:ext uri="{BB962C8B-B14F-4D97-AF65-F5344CB8AC3E}">
        <p14:creationId xmlns:p14="http://schemas.microsoft.com/office/powerpoint/2010/main" val="181624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52450" y="1529685"/>
            <a:ext cx="8039100" cy="4467225"/>
          </a:xfrm>
          <a:prstGeom prst="rect">
            <a:avLst/>
          </a:prstGeom>
        </p:spPr>
      </p:pic>
      <p:sp>
        <p:nvSpPr>
          <p:cNvPr id="2" name="Title 1"/>
          <p:cNvSpPr>
            <a:spLocks noGrp="1"/>
          </p:cNvSpPr>
          <p:nvPr>
            <p:ph type="title"/>
          </p:nvPr>
        </p:nvSpPr>
        <p:spPr>
          <a:xfrm>
            <a:off x="0" y="353719"/>
            <a:ext cx="8229600" cy="990600"/>
          </a:xfrm>
        </p:spPr>
        <p:txBody>
          <a:bodyPr>
            <a:normAutofit/>
          </a:bodyPr>
          <a:lstStyle/>
          <a:p>
            <a:r>
              <a:rPr lang="en-US" sz="3600" b="1" dirty="0"/>
              <a:t> Example met file</a:t>
            </a:r>
          </a:p>
        </p:txBody>
      </p:sp>
      <p:sp>
        <p:nvSpPr>
          <p:cNvPr id="4" name="Rectangle 3">
            <a:extLst>
              <a:ext uri="{FF2B5EF4-FFF2-40B4-BE49-F238E27FC236}">
                <a16:creationId xmlns:a16="http://schemas.microsoft.com/office/drawing/2014/main" id="{05813524-4CA9-4BF2-989E-74A23946BEDD}"/>
              </a:ext>
            </a:extLst>
          </p:cNvPr>
          <p:cNvSpPr/>
          <p:nvPr/>
        </p:nvSpPr>
        <p:spPr>
          <a:xfrm>
            <a:off x="4739149" y="1828799"/>
            <a:ext cx="855406" cy="4143379"/>
          </a:xfrm>
          <a:prstGeom prst="rect">
            <a:avLst/>
          </a:prstGeom>
          <a:noFill/>
          <a:ln w="38100">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 name="TextBox 2"/>
          <p:cNvSpPr txBox="1"/>
          <p:nvPr/>
        </p:nvSpPr>
        <p:spPr>
          <a:xfrm>
            <a:off x="3814302" y="883354"/>
            <a:ext cx="2705100" cy="646331"/>
          </a:xfrm>
          <a:prstGeom prst="rect">
            <a:avLst/>
          </a:prstGeom>
          <a:noFill/>
        </p:spPr>
        <p:txBody>
          <a:bodyPr wrap="square" rtlCol="0">
            <a:spAutoFit/>
          </a:bodyPr>
          <a:lstStyle/>
          <a:p>
            <a:pPr algn="ctr"/>
            <a:r>
              <a:rPr lang="en-US" b="1" dirty="0">
                <a:solidFill>
                  <a:srgbClr val="00B0F0"/>
                </a:solidFill>
              </a:rPr>
              <a:t>Climate scenarios: +2°C, +4°C, or +6°C</a:t>
            </a:r>
          </a:p>
        </p:txBody>
      </p:sp>
    </p:spTree>
    <p:extLst>
      <p:ext uri="{BB962C8B-B14F-4D97-AF65-F5344CB8AC3E}">
        <p14:creationId xmlns:p14="http://schemas.microsoft.com/office/powerpoint/2010/main" val="1459067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25"/>
            <a:ext cx="9144000" cy="990600"/>
          </a:xfrm>
        </p:spPr>
        <p:txBody>
          <a:bodyPr>
            <a:normAutofit/>
          </a:bodyPr>
          <a:lstStyle/>
          <a:p>
            <a:r>
              <a:rPr lang="en-US" sz="3600" b="1" dirty="0"/>
              <a:t> We will run GLM-AED using R</a:t>
            </a:r>
          </a:p>
        </p:txBody>
      </p:sp>
      <p:sp>
        <p:nvSpPr>
          <p:cNvPr id="9" name="Content Placeholder 2">
            <a:extLst>
              <a:ext uri="{FF2B5EF4-FFF2-40B4-BE49-F238E27FC236}">
                <a16:creationId xmlns:a16="http://schemas.microsoft.com/office/drawing/2014/main" id="{0DCFB2A0-8B3A-4A27-B899-F1C6EB3AF054}"/>
              </a:ext>
            </a:extLst>
          </p:cNvPr>
          <p:cNvSpPr>
            <a:spLocks noGrp="1"/>
          </p:cNvSpPr>
          <p:nvPr>
            <p:ph idx="1"/>
          </p:nvPr>
        </p:nvSpPr>
        <p:spPr>
          <a:xfrm>
            <a:off x="282222" y="1600200"/>
            <a:ext cx="6114492" cy="5257800"/>
          </a:xfrm>
        </p:spPr>
        <p:txBody>
          <a:bodyPr>
            <a:normAutofit/>
          </a:bodyPr>
          <a:lstStyle/>
          <a:p>
            <a:pPr>
              <a:buFont typeface="Wingdings" panose="05000000000000000000" pitchFamily="2" charset="2"/>
              <a:buChar char="§"/>
            </a:pPr>
            <a:r>
              <a:rPr lang="en-US" dirty="0"/>
              <a:t>R is a statistical environment that can run on different computer operating systems (PC, Mac, Linux)</a:t>
            </a:r>
          </a:p>
          <a:p>
            <a:pPr>
              <a:buFont typeface="Wingdings" panose="05000000000000000000" pitchFamily="2" charset="2"/>
              <a:buChar char="§"/>
            </a:pPr>
            <a:r>
              <a:rPr lang="en-US" dirty="0"/>
              <a:t>R is reproducible, free(!), and easy to download</a:t>
            </a:r>
          </a:p>
          <a:p>
            <a:pPr>
              <a:buFont typeface="Wingdings" panose="05000000000000000000" pitchFamily="2" charset="2"/>
              <a:buChar char="§"/>
            </a:pPr>
            <a:r>
              <a:rPr lang="en-US" dirty="0"/>
              <a:t>R can run stats, make figures, and do a suite of different analyses in many disciplines</a:t>
            </a:r>
          </a:p>
          <a:p>
            <a:pPr>
              <a:buFont typeface="Wingdings" panose="05000000000000000000" pitchFamily="2" charset="2"/>
              <a:buChar char="§"/>
            </a:pPr>
            <a:r>
              <a:rPr lang="en-US" dirty="0"/>
              <a:t>Many packages for R to merge with other tools (including GLM!)</a:t>
            </a:r>
          </a:p>
          <a:p>
            <a:pPr>
              <a:buFont typeface="Wingdings" panose="05000000000000000000" pitchFamily="2" charset="2"/>
              <a:buChar char="§"/>
            </a:pPr>
            <a:r>
              <a:rPr lang="en-US" dirty="0"/>
              <a:t>We’ll walk you through each step of the script, so don’t worry if you’re new to R!</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10"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77014" y="1600200"/>
            <a:ext cx="2187602"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r stats temperature plot">
            <a:extLst>
              <a:ext uri="{FF2B5EF4-FFF2-40B4-BE49-F238E27FC236}">
                <a16:creationId xmlns:a16="http://schemas.microsoft.com/office/drawing/2014/main" id="{3BC0AD2B-01A5-4FBF-BE86-F91F4EDAEE6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396714" y="3638550"/>
            <a:ext cx="2548201" cy="226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136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lter">
            <a:extLst>
              <a:ext uri="{FF2B5EF4-FFF2-40B4-BE49-F238E27FC236}">
                <a16:creationId xmlns:a16="http://schemas.microsoft.com/office/drawing/2014/main" id="{0F4B134E-7BEF-4539-B803-1E22417F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183" y="1357323"/>
            <a:ext cx="1717833" cy="17178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0D06118-BF28-4546-B934-0FEA0F229208}"/>
              </a:ext>
            </a:extLst>
          </p:cNvPr>
          <p:cNvPicPr>
            <a:picLocks noChangeAspect="1"/>
          </p:cNvPicPr>
          <p:nvPr/>
        </p:nvPicPr>
        <p:blipFill rotWithShape="1">
          <a:blip r:embed="rId4"/>
          <a:srcRect l="3189" t="8181" r="4878" b="10574"/>
          <a:stretch/>
        </p:blipFill>
        <p:spPr>
          <a:xfrm>
            <a:off x="2608876" y="3263408"/>
            <a:ext cx="6400256" cy="3358154"/>
          </a:xfrm>
          <a:prstGeom prst="rect">
            <a:avLst/>
          </a:prstGeom>
        </p:spPr>
      </p:pic>
      <p:pic>
        <p:nvPicPr>
          <p:cNvPr id="5" name="Picture 4">
            <a:extLst>
              <a:ext uri="{FF2B5EF4-FFF2-40B4-BE49-F238E27FC236}">
                <a16:creationId xmlns:a16="http://schemas.microsoft.com/office/drawing/2014/main" id="{F9D76A6E-1999-45A8-932C-DD321E92EB3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 y="1357323"/>
            <a:ext cx="3546389" cy="2390775"/>
          </a:xfrm>
          <a:prstGeom prst="rect">
            <a:avLst/>
          </a:prstGeom>
        </p:spPr>
      </p:pic>
      <p:sp>
        <p:nvSpPr>
          <p:cNvPr id="2" name="Title 1"/>
          <p:cNvSpPr>
            <a:spLocks noGrp="1"/>
          </p:cNvSpPr>
          <p:nvPr>
            <p:ph type="title"/>
          </p:nvPr>
        </p:nvSpPr>
        <p:spPr>
          <a:xfrm>
            <a:off x="19050" y="370367"/>
            <a:ext cx="9124950" cy="990600"/>
          </a:xfrm>
        </p:spPr>
        <p:txBody>
          <a:bodyPr>
            <a:normAutofit fontScale="90000"/>
          </a:bodyPr>
          <a:lstStyle/>
          <a:p>
            <a:r>
              <a:rPr lang="en-US" sz="3600" b="1" dirty="0"/>
              <a:t> Lakes we’re going to model today, using a suite  </a:t>
            </a:r>
            <a:br>
              <a:rPr lang="en-US" sz="3600" b="1" dirty="0"/>
            </a:br>
            <a:r>
              <a:rPr lang="en-US" sz="3600" b="1" dirty="0"/>
              <a:t> of available continental datasets</a:t>
            </a:r>
          </a:p>
        </p:txBody>
      </p:sp>
      <p:sp>
        <p:nvSpPr>
          <p:cNvPr id="10" name="Rectangle 9">
            <a:extLst>
              <a:ext uri="{FF2B5EF4-FFF2-40B4-BE49-F238E27FC236}">
                <a16:creationId xmlns:a16="http://schemas.microsoft.com/office/drawing/2014/main" id="{87495D8B-0C24-4029-AAA0-CBD2A011BF3B}"/>
              </a:ext>
            </a:extLst>
          </p:cNvPr>
          <p:cNvSpPr/>
          <p:nvPr/>
        </p:nvSpPr>
        <p:spPr>
          <a:xfrm>
            <a:off x="2938674" y="6506146"/>
            <a:ext cx="787395" cy="230832"/>
          </a:xfrm>
          <a:prstGeom prst="rect">
            <a:avLst/>
          </a:prstGeom>
        </p:spPr>
        <p:txBody>
          <a:bodyPr wrap="none">
            <a:spAutoFit/>
          </a:bodyPr>
          <a:lstStyle/>
          <a:p>
            <a:r>
              <a:rPr lang="en-US" sz="900" dirty="0">
                <a:solidFill>
                  <a:schemeClr val="bg1"/>
                </a:solidFill>
              </a:rPr>
              <a:t>GLEON.org</a:t>
            </a:r>
          </a:p>
        </p:txBody>
      </p:sp>
      <p:sp>
        <p:nvSpPr>
          <p:cNvPr id="11" name="Rectangle 10">
            <a:extLst>
              <a:ext uri="{FF2B5EF4-FFF2-40B4-BE49-F238E27FC236}">
                <a16:creationId xmlns:a16="http://schemas.microsoft.com/office/drawing/2014/main" id="{87495D8B-0C24-4029-AAA0-CBD2A011BF3B}"/>
              </a:ext>
            </a:extLst>
          </p:cNvPr>
          <p:cNvSpPr/>
          <p:nvPr/>
        </p:nvSpPr>
        <p:spPr>
          <a:xfrm>
            <a:off x="6732581" y="6506146"/>
            <a:ext cx="896399" cy="230832"/>
          </a:xfrm>
          <a:prstGeom prst="rect">
            <a:avLst/>
          </a:prstGeom>
        </p:spPr>
        <p:txBody>
          <a:bodyPr wrap="none">
            <a:spAutoFit/>
          </a:bodyPr>
          <a:lstStyle/>
          <a:p>
            <a:r>
              <a:rPr lang="en-US" sz="900">
                <a:solidFill>
                  <a:schemeClr val="bg1"/>
                </a:solidFill>
              </a:rPr>
              <a:t>engr.wisc.edu</a:t>
            </a:r>
          </a:p>
        </p:txBody>
      </p:sp>
      <p:pic>
        <p:nvPicPr>
          <p:cNvPr id="7" name="Picture 2" descr="Related image">
            <a:extLst>
              <a:ext uri="{FF2B5EF4-FFF2-40B4-BE49-F238E27FC236}">
                <a16:creationId xmlns:a16="http://schemas.microsoft.com/office/drawing/2014/main" id="{6FE7FD4D-2931-AA4C-AAD2-AA8ED3951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0868" y="1756567"/>
            <a:ext cx="2438136" cy="9790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gleon">
            <a:extLst>
              <a:ext uri="{FF2B5EF4-FFF2-40B4-BE49-F238E27FC236}">
                <a16:creationId xmlns:a16="http://schemas.microsoft.com/office/drawing/2014/main" id="{828D0264-A809-4746-AA10-D93EF97D36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2956" b="31594"/>
          <a:stretch/>
        </p:blipFill>
        <p:spPr bwMode="auto">
          <a:xfrm>
            <a:off x="339637" y="5321533"/>
            <a:ext cx="2870330" cy="97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036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29"/>
            <a:ext cx="9144000" cy="990600"/>
          </a:xfrm>
        </p:spPr>
        <p:txBody>
          <a:bodyPr>
            <a:normAutofit/>
          </a:bodyPr>
          <a:lstStyle/>
          <a:p>
            <a:r>
              <a:rPr lang="en-US" sz="3600" b="1" dirty="0"/>
              <a:t> Learning objectives</a:t>
            </a:r>
          </a:p>
        </p:txBody>
      </p:sp>
      <p:sp>
        <p:nvSpPr>
          <p:cNvPr id="3" name="Content Placeholder 2"/>
          <p:cNvSpPr>
            <a:spLocks noGrp="1"/>
          </p:cNvSpPr>
          <p:nvPr>
            <p:ph idx="1"/>
          </p:nvPr>
        </p:nvSpPr>
        <p:spPr>
          <a:xfrm>
            <a:off x="161365" y="1278193"/>
            <a:ext cx="8780929" cy="5468595"/>
          </a:xfrm>
        </p:spPr>
        <p:txBody>
          <a:bodyPr>
            <a:normAutofit/>
          </a:bodyPr>
          <a:lstStyle/>
          <a:p>
            <a:pPr>
              <a:spcAft>
                <a:spcPts val="600"/>
              </a:spcAft>
              <a:buFont typeface="Wingdings" panose="05000000000000000000" pitchFamily="2" charset="2"/>
              <a:buChar char="§"/>
            </a:pPr>
            <a:r>
              <a:rPr lang="en-US" sz="2050" dirty="0"/>
              <a:t>Understand the concepts of macrosystems ecology and macro-scale feedbacks, and how different ecological processes can interact at local, regional, and continental scales</a:t>
            </a:r>
          </a:p>
          <a:p>
            <a:pPr>
              <a:spcAft>
                <a:spcPts val="600"/>
              </a:spcAft>
              <a:buFont typeface="Wingdings" panose="05000000000000000000" pitchFamily="2" charset="2"/>
              <a:buChar char="§"/>
            </a:pPr>
            <a:r>
              <a:rPr lang="en-US" sz="2050" dirty="0"/>
              <a:t>Simulate greenhouse gas fluxes in multiple lakes using ecosystem models set up with publicly-available high-frequency sensor datasets (Activity A)</a:t>
            </a:r>
          </a:p>
          <a:p>
            <a:pPr>
              <a:spcAft>
                <a:spcPts val="600"/>
              </a:spcAft>
              <a:buFont typeface="Wingdings" panose="05000000000000000000" pitchFamily="2" charset="2"/>
              <a:buChar char="§"/>
            </a:pPr>
            <a:r>
              <a:rPr lang="en-US" sz="2050" dirty="0"/>
              <a:t>Test the effects of a climate scenario on the different lake models and examine how the timing and magnitude of greenhouse gas fluxes change with climate warming (Activity B)</a:t>
            </a:r>
          </a:p>
          <a:p>
            <a:pPr>
              <a:spcAft>
                <a:spcPts val="600"/>
              </a:spcAft>
              <a:buFont typeface="Wingdings" panose="05000000000000000000" pitchFamily="2" charset="2"/>
              <a:buChar char="§"/>
            </a:pPr>
            <a:r>
              <a:rPr lang="en-US" sz="2050" dirty="0"/>
              <a:t>Examine how local conditions may alter the timing and magnitude of greenhouse gas fluxes from lakes to affect global climate change (Activity C)</a:t>
            </a:r>
          </a:p>
          <a:p>
            <a:pPr>
              <a:spcAft>
                <a:spcPts val="600"/>
              </a:spcAft>
              <a:buFont typeface="Wingdings" panose="05000000000000000000" pitchFamily="2" charset="2"/>
              <a:buChar char="§"/>
            </a:pPr>
            <a:r>
              <a:rPr lang="en-US" sz="2050" dirty="0"/>
              <a:t>Predict how lake greenhouse gas fluxes may both respond to and amplify changing climate</a:t>
            </a:r>
          </a:p>
        </p:txBody>
      </p:sp>
    </p:spTree>
    <p:extLst>
      <p:ext uri="{BB962C8B-B14F-4D97-AF65-F5344CB8AC3E}">
        <p14:creationId xmlns:p14="http://schemas.microsoft.com/office/powerpoint/2010/main" val="62608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28850"/>
            <a:ext cx="4552950" cy="2562225"/>
          </a:xfrm>
        </p:spPr>
        <p:txBody>
          <a:bodyPr>
            <a:normAutofit/>
          </a:bodyPr>
          <a:lstStyle/>
          <a:p>
            <a:pPr>
              <a:buFont typeface="Wingdings" panose="05000000000000000000" pitchFamily="2" charset="2"/>
              <a:buChar char="§"/>
            </a:pPr>
            <a:r>
              <a:rPr lang="en-US" sz="2200" dirty="0"/>
              <a:t>Everyone will need to turn in the completed handout with question answers written out at the end of the module today.</a:t>
            </a:r>
          </a:p>
          <a:p>
            <a:pPr>
              <a:buFont typeface="Wingdings" panose="05000000000000000000" pitchFamily="2" charset="2"/>
              <a:buChar char="§"/>
            </a:pPr>
            <a:r>
              <a:rPr lang="en-US" sz="2200" dirty="0"/>
              <a:t>We encourage you to work with your partner to complete the questions!</a:t>
            </a:r>
          </a:p>
          <a:p>
            <a:pPr>
              <a:buFont typeface="Wingdings" panose="05000000000000000000" pitchFamily="2" charset="2"/>
              <a:buChar char="§"/>
            </a:pPr>
            <a:endParaRPr lang="en-US" sz="2200" dirty="0"/>
          </a:p>
        </p:txBody>
      </p:sp>
      <p:grpSp>
        <p:nvGrpSpPr>
          <p:cNvPr id="9" name="Group 8"/>
          <p:cNvGrpSpPr/>
          <p:nvPr/>
        </p:nvGrpSpPr>
        <p:grpSpPr>
          <a:xfrm>
            <a:off x="5943601" y="2529423"/>
            <a:ext cx="2247900" cy="2227779"/>
            <a:chOff x="5943600" y="2290055"/>
            <a:chExt cx="2247900" cy="2227779"/>
          </a:xfrm>
        </p:grpSpPr>
        <p:pic>
          <p:nvPicPr>
            <p:cNvPr id="6" name="Picture 5" descr="File:Note.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4567">
              <a:off x="5963723" y="2290055"/>
              <a:ext cx="1943356" cy="1943356"/>
            </a:xfrm>
            <a:prstGeom prst="rect">
              <a:avLst/>
            </a:prstGeom>
          </p:spPr>
        </p:pic>
        <p:sp>
          <p:nvSpPr>
            <p:cNvPr id="8" name="TextBox 7">
              <a:extLst>
                <a:ext uri="{FF2B5EF4-FFF2-40B4-BE49-F238E27FC236}">
                  <a16:creationId xmlns:a16="http://schemas.microsoft.com/office/drawing/2014/main" id="{AA6AEA3F-F339-45A3-8FB7-B1C2DCB3F86A}"/>
                </a:ext>
              </a:extLst>
            </p:cNvPr>
            <p:cNvSpPr txBox="1"/>
            <p:nvPr/>
          </p:nvSpPr>
          <p:spPr>
            <a:xfrm>
              <a:off x="5943600" y="4271613"/>
              <a:ext cx="2247900" cy="246221"/>
            </a:xfrm>
            <a:prstGeom prst="rect">
              <a:avLst/>
            </a:prstGeom>
            <a:noFill/>
          </p:spPr>
          <p:txBody>
            <a:bodyPr wrap="square" rtlCol="0">
              <a:spAutoFit/>
            </a:bodyPr>
            <a:lstStyle/>
            <a:p>
              <a:pPr algn="r"/>
              <a:r>
                <a:rPr lang="en-US" sz="1000" dirty="0"/>
                <a:t>Image: newsfrom4j.wikispaces.com</a:t>
              </a:r>
            </a:p>
          </p:txBody>
        </p:sp>
      </p:grpSp>
      <p:sp>
        <p:nvSpPr>
          <p:cNvPr id="10" name="Title 1"/>
          <p:cNvSpPr txBox="1">
            <a:spLocks/>
          </p:cNvSpPr>
          <p:nvPr/>
        </p:nvSpPr>
        <p:spPr>
          <a:xfrm>
            <a:off x="0" y="382928"/>
            <a:ext cx="9144000" cy="138055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t> Discussion questions embedded in  </a:t>
            </a:r>
          </a:p>
          <a:p>
            <a:r>
              <a:rPr lang="en-US" sz="3600" b="1" dirty="0"/>
              <a:t>  your handout</a:t>
            </a:r>
          </a:p>
        </p:txBody>
      </p:sp>
    </p:spTree>
    <p:extLst>
      <p:ext uri="{BB962C8B-B14F-4D97-AF65-F5344CB8AC3E}">
        <p14:creationId xmlns:p14="http://schemas.microsoft.com/office/powerpoint/2010/main" val="1047428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881"/>
            <a:ext cx="9144000" cy="990600"/>
          </a:xfrm>
        </p:spPr>
        <p:txBody>
          <a:bodyPr>
            <a:normAutofit fontScale="90000"/>
          </a:bodyPr>
          <a:lstStyle/>
          <a:p>
            <a:r>
              <a:rPr lang="en-US" b="1" dirty="0"/>
              <a:t> Lakes play a role in global carbon cycles</a:t>
            </a:r>
          </a:p>
        </p:txBody>
      </p:sp>
      <p:sp>
        <p:nvSpPr>
          <p:cNvPr id="3" name="Content Placeholder 2"/>
          <p:cNvSpPr>
            <a:spLocks noGrp="1"/>
          </p:cNvSpPr>
          <p:nvPr>
            <p:ph idx="1"/>
          </p:nvPr>
        </p:nvSpPr>
        <p:spPr>
          <a:xfrm>
            <a:off x="347240" y="1600199"/>
            <a:ext cx="3693963" cy="5078393"/>
          </a:xfrm>
        </p:spPr>
        <p:txBody>
          <a:bodyPr>
            <a:normAutofit/>
          </a:bodyPr>
          <a:lstStyle/>
          <a:p>
            <a:pPr>
              <a:buFont typeface="Wingdings" panose="05000000000000000000" pitchFamily="2" charset="2"/>
              <a:buChar char="§"/>
            </a:pPr>
            <a:r>
              <a:rPr lang="en-US" dirty="0"/>
              <a:t>Lakes absorb, emit, and bury large quantities of carbon (C)</a:t>
            </a:r>
          </a:p>
          <a:p>
            <a:pPr>
              <a:buFont typeface="Wingdings" panose="05000000000000000000" pitchFamily="2" charset="2"/>
              <a:buChar char="§"/>
            </a:pPr>
            <a:r>
              <a:rPr lang="en-US" dirty="0"/>
              <a:t>Greenhouse gas emissions (CO</a:t>
            </a:r>
            <a:r>
              <a:rPr lang="en-US" baseline="-25000" dirty="0"/>
              <a:t>2</a:t>
            </a:r>
            <a:r>
              <a:rPr lang="en-US" dirty="0"/>
              <a:t>, CH</a:t>
            </a:r>
            <a:r>
              <a:rPr lang="en-US" baseline="-25000" dirty="0"/>
              <a:t>4</a:t>
            </a:r>
            <a:r>
              <a:rPr lang="en-US" dirty="0"/>
              <a:t>) from lakes can be substantial and may be changing due to human activities</a:t>
            </a:r>
          </a:p>
          <a:p>
            <a:pPr>
              <a:buFont typeface="Wingdings" panose="05000000000000000000" pitchFamily="2" charset="2"/>
              <a:buChar char="§"/>
            </a:pPr>
            <a:r>
              <a:rPr lang="en-US" dirty="0"/>
              <a:t>Lakes often not represented in global C cycle, so understudied</a:t>
            </a:r>
          </a:p>
        </p:txBody>
      </p:sp>
      <p:pic>
        <p:nvPicPr>
          <p:cNvPr id="4" name="Picture 3">
            <a:extLst>
              <a:ext uri="{FF2B5EF4-FFF2-40B4-BE49-F238E27FC236}">
                <a16:creationId xmlns:a16="http://schemas.microsoft.com/office/drawing/2014/main" id="{2C0A9EDC-8559-41E8-B70F-585086CD5286}"/>
              </a:ext>
            </a:extLst>
          </p:cNvPr>
          <p:cNvPicPr>
            <a:picLocks noChangeAspect="1"/>
          </p:cNvPicPr>
          <p:nvPr/>
        </p:nvPicPr>
        <p:blipFill>
          <a:blip r:embed="rId3"/>
          <a:stretch>
            <a:fillRect/>
          </a:stretch>
        </p:blipFill>
        <p:spPr>
          <a:xfrm>
            <a:off x="4041204" y="1985963"/>
            <a:ext cx="4755555" cy="3587524"/>
          </a:xfrm>
          <a:prstGeom prst="rect">
            <a:avLst/>
          </a:prstGeom>
        </p:spPr>
      </p:pic>
      <p:sp>
        <p:nvSpPr>
          <p:cNvPr id="8" name="TextBox 7">
            <a:extLst>
              <a:ext uri="{FF2B5EF4-FFF2-40B4-BE49-F238E27FC236}">
                <a16:creationId xmlns:a16="http://schemas.microsoft.com/office/drawing/2014/main" id="{C8C92469-BC64-4824-9119-113949AF38F1}"/>
              </a:ext>
            </a:extLst>
          </p:cNvPr>
          <p:cNvSpPr txBox="1"/>
          <p:nvPr/>
        </p:nvSpPr>
        <p:spPr>
          <a:xfrm>
            <a:off x="5643332" y="5458071"/>
            <a:ext cx="3153427" cy="230832"/>
          </a:xfrm>
          <a:prstGeom prst="rect">
            <a:avLst/>
          </a:prstGeom>
          <a:noFill/>
        </p:spPr>
        <p:txBody>
          <a:bodyPr wrap="none" rtlCol="0">
            <a:spAutoFit/>
          </a:bodyPr>
          <a:lstStyle/>
          <a:p>
            <a:r>
              <a:rPr lang="en-US" sz="900" dirty="0"/>
              <a:t>Second State of the Carbon Cycle Report (SOCCR), 2018</a:t>
            </a:r>
          </a:p>
        </p:txBody>
      </p:sp>
    </p:spTree>
    <p:extLst>
      <p:ext uri="{BB962C8B-B14F-4D97-AF65-F5344CB8AC3E}">
        <p14:creationId xmlns:p14="http://schemas.microsoft.com/office/powerpoint/2010/main" val="51327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Download the module files	</a:t>
            </a:r>
          </a:p>
        </p:txBody>
      </p:sp>
      <p:sp>
        <p:nvSpPr>
          <p:cNvPr id="3" name="Content Placeholder 2"/>
          <p:cNvSpPr>
            <a:spLocks noGrp="1"/>
          </p:cNvSpPr>
          <p:nvPr>
            <p:ph idx="1"/>
          </p:nvPr>
        </p:nvSpPr>
        <p:spPr/>
        <p:txBody>
          <a:bodyPr/>
          <a:lstStyle/>
          <a:p>
            <a:r>
              <a:rPr lang="en-US" dirty="0"/>
              <a:t>Navigate to the Macrosystems EDDIE Module 4 website</a:t>
            </a:r>
          </a:p>
          <a:p>
            <a:pPr lvl="1"/>
            <a:r>
              <a:rPr lang="en-US" dirty="0">
                <a:hlinkClick r:id="rId2"/>
              </a:rPr>
              <a:t>http://module4.macrosystemseddie.org</a:t>
            </a:r>
            <a:r>
              <a:rPr lang="en-US" dirty="0"/>
              <a:t> </a:t>
            </a:r>
          </a:p>
          <a:p>
            <a:endParaRPr lang="en-US" dirty="0"/>
          </a:p>
          <a:p>
            <a:r>
              <a:rPr lang="en-US" dirty="0"/>
              <a:t>Scroll down to </a:t>
            </a:r>
            <a:r>
              <a:rPr lang="en-US" dirty="0">
                <a:solidFill>
                  <a:srgbClr val="224980"/>
                </a:solidFill>
                <a:latin typeface="Lucida Sans Unicode" panose="020B0602030504020204" pitchFamily="34" charset="0"/>
              </a:rPr>
              <a:t>Teaching Materials</a:t>
            </a:r>
            <a:r>
              <a:rPr lang="en-US" dirty="0"/>
              <a:t> and click </a:t>
            </a:r>
            <a:r>
              <a:rPr lang="en-US" dirty="0">
                <a:solidFill>
                  <a:schemeClr val="accent1">
                    <a:lumMod val="75000"/>
                  </a:schemeClr>
                </a:solidFill>
              </a:rPr>
              <a:t>Files for Running the Module</a:t>
            </a: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r>
              <a:rPr lang="en-US" dirty="0"/>
              <a:t>Save the .zip folder to your Desktop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825" y="3818844"/>
            <a:ext cx="5848350" cy="1876425"/>
          </a:xfrm>
          <a:prstGeom prst="rect">
            <a:avLst/>
          </a:prstGeom>
          <a:ln>
            <a:solidFill>
              <a:schemeClr val="accent1"/>
            </a:solidFill>
          </a:ln>
        </p:spPr>
      </p:pic>
    </p:spTree>
    <p:extLst>
      <p:ext uri="{BB962C8B-B14F-4D97-AF65-F5344CB8AC3E}">
        <p14:creationId xmlns:p14="http://schemas.microsoft.com/office/powerpoint/2010/main" val="4051041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568" y="1138335"/>
            <a:ext cx="8462865" cy="5719665"/>
          </a:xfrm>
        </p:spPr>
        <p:txBody>
          <a:bodyPr>
            <a:noAutofit/>
          </a:bodyPr>
          <a:lstStyle/>
          <a:p>
            <a:r>
              <a:rPr lang="en-US" dirty="0"/>
              <a:t>Lines of code that start with </a:t>
            </a:r>
            <a:r>
              <a:rPr lang="en-US" sz="2800" b="1" dirty="0">
                <a:solidFill>
                  <a:schemeClr val="accent3">
                    <a:lumMod val="50000"/>
                  </a:schemeClr>
                </a:solidFill>
              </a:rPr>
              <a:t>#</a:t>
            </a:r>
            <a:r>
              <a:rPr lang="en-US" dirty="0"/>
              <a:t> are not read by R</a:t>
            </a:r>
          </a:p>
          <a:p>
            <a:pPr lvl="1"/>
            <a:r>
              <a:rPr lang="en-US" sz="2400" dirty="0"/>
              <a:t>These lines include important notes about how and why the R script is running, so be sure you’re reading them!</a:t>
            </a:r>
          </a:p>
          <a:p>
            <a:pPr lvl="1"/>
            <a:endParaRPr lang="en-US" sz="1200" dirty="0"/>
          </a:p>
          <a:p>
            <a:r>
              <a:rPr lang="en-US" dirty="0"/>
              <a:t>Lines with </a:t>
            </a:r>
            <a:r>
              <a:rPr lang="en-US" sz="2800" b="1" dirty="0">
                <a:solidFill>
                  <a:schemeClr val="accent3">
                    <a:lumMod val="50000"/>
                  </a:schemeClr>
                </a:solidFill>
              </a:rPr>
              <a:t>##!!</a:t>
            </a:r>
            <a:r>
              <a:rPr lang="en-US" sz="2800" b="1" dirty="0"/>
              <a:t> </a:t>
            </a:r>
            <a:r>
              <a:rPr lang="en-US" dirty="0"/>
              <a:t>indicate lines of code where you need to modify something for it to run </a:t>
            </a:r>
          </a:p>
          <a:p>
            <a:endParaRPr lang="en-US" sz="1200" dirty="0"/>
          </a:p>
          <a:p>
            <a:r>
              <a:rPr lang="en-US" dirty="0"/>
              <a:t>In the </a:t>
            </a:r>
            <a:r>
              <a:rPr lang="en-US" dirty="0" err="1"/>
              <a:t>glm2.nml</a:t>
            </a:r>
            <a:r>
              <a:rPr lang="en-US" dirty="0"/>
              <a:t> file, </a:t>
            </a:r>
            <a:r>
              <a:rPr lang="en-US" sz="3800" b="1" dirty="0">
                <a:solidFill>
                  <a:schemeClr val="accent3">
                    <a:lumMod val="50000"/>
                  </a:schemeClr>
                </a:solidFill>
              </a:rPr>
              <a:t>!</a:t>
            </a:r>
            <a:r>
              <a:rPr lang="en-US" b="1" dirty="0"/>
              <a:t> </a:t>
            </a:r>
            <a:r>
              <a:rPr lang="en-US" dirty="0"/>
              <a:t>indicates lines that are not read by the GLM model (tricky!)</a:t>
            </a:r>
          </a:p>
          <a:p>
            <a:pPr lvl="1"/>
            <a:r>
              <a:rPr lang="en-US" sz="2400" dirty="0"/>
              <a:t>When you need to modify your </a:t>
            </a:r>
            <a:r>
              <a:rPr lang="en-US" sz="2400" dirty="0" err="1"/>
              <a:t>glm2.nml</a:t>
            </a:r>
            <a:r>
              <a:rPr lang="en-US" sz="2400" dirty="0"/>
              <a:t> file in Activity B, make sure you’re not changing the value in a line that starts with a </a:t>
            </a:r>
            <a:r>
              <a:rPr lang="en-US" sz="2800" b="1" dirty="0">
                <a:solidFill>
                  <a:schemeClr val="accent3">
                    <a:lumMod val="50000"/>
                  </a:schemeClr>
                </a:solidFill>
              </a:rPr>
              <a:t>!</a:t>
            </a:r>
            <a:r>
              <a:rPr lang="en-US" sz="2800" b="1" dirty="0"/>
              <a:t> </a:t>
            </a:r>
            <a:r>
              <a:rPr lang="en-US" sz="2400" dirty="0"/>
              <a:t>or your changes won’t be read by GLM</a:t>
            </a:r>
            <a:endParaRPr lang="en-US" sz="2400" b="1" dirty="0"/>
          </a:p>
        </p:txBody>
      </p:sp>
      <p:sp>
        <p:nvSpPr>
          <p:cNvPr id="4" name="Title 1"/>
          <p:cNvSpPr txBox="1">
            <a:spLocks/>
          </p:cNvSpPr>
          <p:nvPr/>
        </p:nvSpPr>
        <p:spPr>
          <a:xfrm>
            <a:off x="0" y="382929"/>
            <a:ext cx="9144000" cy="755406"/>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t> A few important notes about R</a:t>
            </a:r>
          </a:p>
        </p:txBody>
      </p:sp>
    </p:spTree>
    <p:extLst>
      <p:ext uri="{BB962C8B-B14F-4D97-AF65-F5344CB8AC3E}">
        <p14:creationId xmlns:p14="http://schemas.microsoft.com/office/powerpoint/2010/main" val="2931789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normAutofit/>
          </a:bodyPr>
          <a:lstStyle/>
          <a:p>
            <a:r>
              <a:rPr lang="en-US" sz="3600" b="1" dirty="0"/>
              <a:t> Activity A: Run a lake model!</a:t>
            </a:r>
          </a:p>
        </p:txBody>
      </p:sp>
      <p:pic>
        <p:nvPicPr>
          <p:cNvPr id="5" name="Picture 4">
            <a:extLst>
              <a:ext uri="{FF2B5EF4-FFF2-40B4-BE49-F238E27FC236}">
                <a16:creationId xmlns:a16="http://schemas.microsoft.com/office/drawing/2014/main" id="{636F1A96-9601-4AF1-9407-14908D74C5E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24952" y="2533838"/>
            <a:ext cx="3619048" cy="3009524"/>
          </a:xfrm>
          <a:prstGeom prst="rect">
            <a:avLst/>
          </a:prstGeom>
        </p:spPr>
      </p:pic>
      <p:sp>
        <p:nvSpPr>
          <p:cNvPr id="4" name="Content Placeholder 2">
            <a:extLst>
              <a:ext uri="{FF2B5EF4-FFF2-40B4-BE49-F238E27FC236}">
                <a16:creationId xmlns:a16="http://schemas.microsoft.com/office/drawing/2014/main" id="{39F0BA11-1484-497A-96B6-6BBD2499070E}"/>
              </a:ext>
            </a:extLst>
          </p:cNvPr>
          <p:cNvSpPr>
            <a:spLocks noGrp="1"/>
          </p:cNvSpPr>
          <p:nvPr>
            <p:ph idx="1"/>
          </p:nvPr>
        </p:nvSpPr>
        <p:spPr>
          <a:xfrm>
            <a:off x="105509" y="1330779"/>
            <a:ext cx="5419443" cy="5260521"/>
          </a:xfrm>
        </p:spPr>
        <p:txBody>
          <a:bodyPr>
            <a:noAutofit/>
          </a:bodyPr>
          <a:lstStyle/>
          <a:p>
            <a:pPr marL="0" indent="0">
              <a:spcBef>
                <a:spcPts val="0"/>
              </a:spcBef>
              <a:spcAft>
                <a:spcPts val="600"/>
              </a:spcAft>
              <a:buNone/>
            </a:pPr>
            <a:r>
              <a:rPr lang="en-US" sz="2100" dirty="0"/>
              <a:t>With a partner (work in pairs):</a:t>
            </a:r>
          </a:p>
          <a:p>
            <a:pPr marL="457200" indent="-457200">
              <a:spcBef>
                <a:spcPts val="0"/>
              </a:spcBef>
              <a:spcAft>
                <a:spcPts val="600"/>
              </a:spcAft>
              <a:buClr>
                <a:schemeClr val="tx2">
                  <a:lumMod val="75000"/>
                </a:schemeClr>
              </a:buClr>
              <a:buFont typeface="+mj-lt"/>
              <a:buAutoNum type="arabicParenR"/>
            </a:pPr>
            <a:r>
              <a:rPr lang="en-US" sz="2100" dirty="0"/>
              <a:t>Find your lake on a satellite map, and examine land use in the watershed</a:t>
            </a:r>
          </a:p>
          <a:p>
            <a:pPr marL="457200" indent="-457200">
              <a:spcBef>
                <a:spcPts val="0"/>
              </a:spcBef>
              <a:spcAft>
                <a:spcPts val="600"/>
              </a:spcAft>
              <a:buClr>
                <a:schemeClr val="tx2">
                  <a:lumMod val="75000"/>
                </a:schemeClr>
              </a:buClr>
              <a:buFont typeface="+mj-lt"/>
              <a:buAutoNum type="arabicParenR"/>
            </a:pPr>
            <a:r>
              <a:rPr lang="en-US" sz="2100" dirty="0"/>
              <a:t>Download the zipped folder of R scripts and other files to run this module. Extract to your desktop</a:t>
            </a:r>
          </a:p>
          <a:p>
            <a:pPr marL="457200" indent="-457200">
              <a:spcBef>
                <a:spcPts val="0"/>
              </a:spcBef>
              <a:spcAft>
                <a:spcPts val="600"/>
              </a:spcAft>
              <a:buClr>
                <a:schemeClr val="tx2">
                  <a:lumMod val="75000"/>
                </a:schemeClr>
              </a:buClr>
              <a:buFont typeface="+mj-lt"/>
              <a:buAutoNum type="arabicParenR"/>
            </a:pPr>
            <a:r>
              <a:rPr lang="en-US" sz="2100" dirty="0"/>
              <a:t>Download GLM-AED files and R packages onto your computer</a:t>
            </a:r>
          </a:p>
          <a:p>
            <a:pPr marL="457200" indent="-457200">
              <a:spcBef>
                <a:spcPts val="0"/>
              </a:spcBef>
              <a:spcAft>
                <a:spcPts val="600"/>
              </a:spcAft>
              <a:buClr>
                <a:schemeClr val="tx2">
                  <a:lumMod val="75000"/>
                </a:schemeClr>
              </a:buClr>
              <a:buFont typeface="+mj-lt"/>
              <a:buAutoNum type="arabicParenR"/>
            </a:pPr>
            <a:r>
              <a:rPr lang="en-US" sz="2100" dirty="0"/>
              <a:t>Run the model and look at the output for water temperature and fluxes of CO</a:t>
            </a:r>
            <a:r>
              <a:rPr lang="en-US" sz="2100" baseline="-25000" dirty="0"/>
              <a:t>2</a:t>
            </a:r>
            <a:r>
              <a:rPr lang="en-US" sz="2100" dirty="0"/>
              <a:t> and CH</a:t>
            </a:r>
            <a:r>
              <a:rPr lang="en-US" sz="2100" baseline="-25000" dirty="0"/>
              <a:t>4</a:t>
            </a:r>
            <a:r>
              <a:rPr lang="en-US" sz="2100" dirty="0"/>
              <a:t> for your lake (make sure you save your plots as you go!)</a:t>
            </a:r>
          </a:p>
        </p:txBody>
      </p:sp>
    </p:spTree>
    <p:extLst>
      <p:ext uri="{BB962C8B-B14F-4D97-AF65-F5344CB8AC3E}">
        <p14:creationId xmlns:p14="http://schemas.microsoft.com/office/powerpoint/2010/main" val="20480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normAutofit/>
          </a:bodyPr>
          <a:lstStyle/>
          <a:p>
            <a:r>
              <a:rPr lang="en-US" sz="3600" b="1" dirty="0"/>
              <a:t> Activity B: Climate change scenario</a:t>
            </a:r>
          </a:p>
        </p:txBody>
      </p:sp>
      <p:sp>
        <p:nvSpPr>
          <p:cNvPr id="3" name="Content Placeholder 2"/>
          <p:cNvSpPr>
            <a:spLocks noGrp="1"/>
          </p:cNvSpPr>
          <p:nvPr>
            <p:ph idx="1"/>
          </p:nvPr>
        </p:nvSpPr>
        <p:spPr>
          <a:xfrm>
            <a:off x="93784" y="1361951"/>
            <a:ext cx="8968153" cy="5401919"/>
          </a:xfrm>
        </p:spPr>
        <p:txBody>
          <a:bodyPr>
            <a:noAutofit/>
          </a:bodyPr>
          <a:lstStyle/>
          <a:p>
            <a:pPr marL="457200" indent="-457200">
              <a:spcBef>
                <a:spcPts val="0"/>
              </a:spcBef>
              <a:spcAft>
                <a:spcPts val="1200"/>
              </a:spcAft>
              <a:buFont typeface="+mj-lt"/>
              <a:buAutoNum type="arabicParenR"/>
            </a:pPr>
            <a:r>
              <a:rPr lang="en-US" sz="2050" dirty="0"/>
              <a:t>Working with your partner, </a:t>
            </a:r>
            <a:r>
              <a:rPr lang="en-US" sz="2050" b="1" dirty="0"/>
              <a:t>select one</a:t>
            </a:r>
            <a:r>
              <a:rPr lang="en-US" sz="2050" dirty="0"/>
              <a:t> of the pre-made climate change scenarios for air temperature. </a:t>
            </a:r>
            <a:r>
              <a:rPr lang="en-US" sz="2050" b="1" dirty="0"/>
              <a:t>Develop hypotheses </a:t>
            </a:r>
            <a:r>
              <a:rPr lang="en-US" sz="2050" dirty="0"/>
              <a:t>about how changing air temperatures may affect water temperatures and greenhouse gas fluxes in your model lakes</a:t>
            </a:r>
          </a:p>
          <a:p>
            <a:pPr marL="457200" indent="-457200">
              <a:buFont typeface="+mj-lt"/>
              <a:buAutoNum type="arabicParenR"/>
            </a:pPr>
            <a:r>
              <a:rPr lang="en-US" sz="2050" dirty="0"/>
              <a:t>Modify your glm2.nml file to test your hypothesis</a:t>
            </a:r>
          </a:p>
          <a:p>
            <a:pPr lvl="1">
              <a:spcBef>
                <a:spcPts val="0"/>
              </a:spcBef>
              <a:spcAft>
                <a:spcPts val="1200"/>
              </a:spcAft>
              <a:buFont typeface="Wingdings" panose="05000000000000000000" pitchFamily="2" charset="2"/>
              <a:buChar char="§"/>
            </a:pPr>
            <a:r>
              <a:rPr lang="en-US" sz="2050" dirty="0"/>
              <a:t>Analyze the model output to determine how the scenario changed water temperature and fluxes of CO</a:t>
            </a:r>
            <a:r>
              <a:rPr lang="en-US" sz="2050" baseline="-25000" dirty="0"/>
              <a:t>2</a:t>
            </a:r>
            <a:r>
              <a:rPr lang="en-US" sz="2050" dirty="0"/>
              <a:t> and CH</a:t>
            </a:r>
            <a:r>
              <a:rPr lang="en-US" sz="2050" baseline="-25000" dirty="0"/>
              <a:t>4</a:t>
            </a:r>
            <a:endParaRPr lang="en-US" sz="2050" dirty="0"/>
          </a:p>
          <a:p>
            <a:pPr marL="457200" indent="-457200">
              <a:buFont typeface="+mj-lt"/>
              <a:buAutoNum type="arabicParenR"/>
            </a:pPr>
            <a:r>
              <a:rPr lang="en-US" sz="2050" b="1" dirty="0"/>
              <a:t>Create a few figures </a:t>
            </a:r>
            <a:r>
              <a:rPr lang="en-US" sz="2050" dirty="0"/>
              <a:t>(save them as you go!) to examine your climate scenario:</a:t>
            </a:r>
          </a:p>
          <a:p>
            <a:pPr lvl="1">
              <a:buFont typeface="Wingdings" panose="05000000000000000000" pitchFamily="2" charset="2"/>
              <a:buChar char="§"/>
            </a:pPr>
            <a:r>
              <a:rPr lang="en-US" sz="2050" dirty="0"/>
              <a:t>Does the model output support or contradict your hypothesis?</a:t>
            </a:r>
          </a:p>
          <a:p>
            <a:pPr lvl="1">
              <a:buFont typeface="Wingdings" panose="05000000000000000000" pitchFamily="2" charset="2"/>
              <a:buChar char="§"/>
            </a:pPr>
            <a:r>
              <a:rPr lang="en-US" sz="2050" dirty="0"/>
              <a:t>How does the output from CO</a:t>
            </a:r>
            <a:r>
              <a:rPr lang="en-US" sz="2050" baseline="-25000" dirty="0"/>
              <a:t>2</a:t>
            </a:r>
            <a:r>
              <a:rPr lang="en-US" sz="2050" dirty="0"/>
              <a:t> and CH</a:t>
            </a:r>
            <a:r>
              <a:rPr lang="en-US" sz="2050" baseline="-25000" dirty="0"/>
              <a:t>4</a:t>
            </a:r>
            <a:r>
              <a:rPr lang="en-US" sz="2050" dirty="0"/>
              <a:t> compare?</a:t>
            </a:r>
          </a:p>
          <a:p>
            <a:pPr lvl="1">
              <a:buFont typeface="Wingdings" panose="05000000000000000000" pitchFamily="2" charset="2"/>
              <a:buChar char="§"/>
            </a:pPr>
            <a:r>
              <a:rPr lang="en-US" sz="2050" dirty="0"/>
              <a:t>Would you predict more or less warming in the future based on the CO</a:t>
            </a:r>
            <a:r>
              <a:rPr lang="en-US" sz="2050" baseline="-25000" dirty="0"/>
              <a:t>2</a:t>
            </a:r>
            <a:r>
              <a:rPr lang="en-US" sz="2050" dirty="0"/>
              <a:t> and CH</a:t>
            </a:r>
            <a:r>
              <a:rPr lang="en-US" sz="2050" baseline="-25000" dirty="0"/>
              <a:t>4</a:t>
            </a:r>
            <a:r>
              <a:rPr lang="en-US" sz="2050" dirty="0"/>
              <a:t> output? Why?</a:t>
            </a:r>
          </a:p>
        </p:txBody>
      </p:sp>
    </p:spTree>
    <p:extLst>
      <p:ext uri="{BB962C8B-B14F-4D97-AF65-F5344CB8AC3E}">
        <p14:creationId xmlns:p14="http://schemas.microsoft.com/office/powerpoint/2010/main" val="171017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371" y="1349828"/>
            <a:ext cx="8610600" cy="5347291"/>
          </a:xfrm>
        </p:spPr>
        <p:txBody>
          <a:bodyPr>
            <a:noAutofit/>
          </a:bodyPr>
          <a:lstStyle/>
          <a:p>
            <a:pPr marL="457200" lvl="0" indent="-457200">
              <a:buFont typeface="+mj-lt"/>
              <a:buAutoNum type="arabicParenR"/>
            </a:pPr>
            <a:r>
              <a:rPr lang="en-US" sz="2000" dirty="0"/>
              <a:t>Working with your partner, you will now calculate the global warming potentials (GWPs) of your model lake under baseline and warming conditions to assess the relative effect of CH</a:t>
            </a:r>
            <a:r>
              <a:rPr lang="en-US" sz="2000" baseline="-25000" dirty="0"/>
              <a:t>4</a:t>
            </a:r>
            <a:r>
              <a:rPr lang="en-US" sz="2000" dirty="0"/>
              <a:t> and CO</a:t>
            </a:r>
            <a:r>
              <a:rPr lang="en-US" sz="2000" baseline="-25000" dirty="0"/>
              <a:t>2</a:t>
            </a:r>
            <a:r>
              <a:rPr lang="en-US" sz="2000" dirty="0"/>
              <a:t> fluxes.</a:t>
            </a:r>
          </a:p>
          <a:p>
            <a:pPr marL="457200" lvl="0" indent="-457200">
              <a:buFont typeface="+mj-lt"/>
              <a:buAutoNum type="arabicParenR"/>
            </a:pPr>
            <a:r>
              <a:rPr lang="en-US" sz="2000" dirty="0"/>
              <a:t>Following the directions in the R script, calculate the mass of CO</a:t>
            </a:r>
            <a:r>
              <a:rPr lang="en-US" sz="2000" baseline="-25000" dirty="0"/>
              <a:t>2</a:t>
            </a:r>
            <a:r>
              <a:rPr lang="en-US" sz="2000" dirty="0"/>
              <a:t> and CH</a:t>
            </a:r>
            <a:r>
              <a:rPr lang="en-US" sz="2000" baseline="-25000" dirty="0"/>
              <a:t>4</a:t>
            </a:r>
            <a:r>
              <a:rPr lang="en-US" sz="2000" dirty="0"/>
              <a:t> flux and the GWP of your model lake for baseline and warming conditions. Record these values on your handout.</a:t>
            </a:r>
          </a:p>
          <a:p>
            <a:pPr marL="457200" indent="-457200">
              <a:spcAft>
                <a:spcPts val="400"/>
              </a:spcAft>
              <a:buFont typeface="+mj-lt"/>
              <a:buAutoNum type="arabicParenR"/>
            </a:pPr>
            <a:r>
              <a:rPr lang="en-US" sz="2000" b="1" dirty="0"/>
              <a:t>Create a few figures </a:t>
            </a:r>
            <a:r>
              <a:rPr lang="en-US" sz="2000" dirty="0"/>
              <a:t>(save them as you go!) to highlight your 2 scenarios &amp; share with the class!</a:t>
            </a:r>
          </a:p>
          <a:p>
            <a:pPr lvl="2">
              <a:buFont typeface="Wingdings" panose="05000000000000000000" pitchFamily="2" charset="2"/>
              <a:buChar char="§"/>
            </a:pPr>
            <a:r>
              <a:rPr lang="en-US" dirty="0"/>
              <a:t>Do these data support or contradict your hypotheses about the relative importance of CO</a:t>
            </a:r>
            <a:r>
              <a:rPr lang="en-US" baseline="-25000" dirty="0"/>
              <a:t>2</a:t>
            </a:r>
            <a:r>
              <a:rPr lang="en-US" dirty="0"/>
              <a:t> and CH</a:t>
            </a:r>
            <a:r>
              <a:rPr lang="en-US" baseline="-25000" dirty="0"/>
              <a:t>4</a:t>
            </a:r>
            <a:r>
              <a:rPr lang="en-US" dirty="0"/>
              <a:t> fluxes on global warming? </a:t>
            </a:r>
          </a:p>
          <a:p>
            <a:pPr lvl="2">
              <a:buFont typeface="Wingdings" panose="05000000000000000000" pitchFamily="2" charset="2"/>
              <a:buChar char="§"/>
            </a:pPr>
            <a:r>
              <a:rPr lang="en-US" dirty="0"/>
              <a:t>What is the net effect of the lake on the atmosphere in the baseline scenario? How might this change with climate warming?</a:t>
            </a:r>
            <a:endParaRPr lang="en-US" sz="1600" dirty="0"/>
          </a:p>
          <a:p>
            <a:pPr marL="457200" indent="-457200">
              <a:buFont typeface="+mj-lt"/>
              <a:buAutoNum type="arabicParenR"/>
            </a:pPr>
            <a:r>
              <a:rPr lang="en-US" sz="2000" dirty="0"/>
              <a:t>Predict how lake GHG emissions will change future GHG concentrations in the atmosphere. How will this further effect GHG emissions from lakes in the future?</a:t>
            </a:r>
          </a:p>
        </p:txBody>
      </p:sp>
      <p:sp>
        <p:nvSpPr>
          <p:cNvPr id="4" name="Title 1">
            <a:extLst>
              <a:ext uri="{FF2B5EF4-FFF2-40B4-BE49-F238E27FC236}">
                <a16:creationId xmlns:a16="http://schemas.microsoft.com/office/drawing/2014/main" id="{063AFE72-B42C-4B45-824A-7438CD7D5B24}"/>
              </a:ext>
            </a:extLst>
          </p:cNvPr>
          <p:cNvSpPr txBox="1">
            <a:spLocks/>
          </p:cNvSpPr>
          <p:nvPr/>
        </p:nvSpPr>
        <p:spPr>
          <a:xfrm>
            <a:off x="0" y="371352"/>
            <a:ext cx="91440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t> Activity C: Global warming potential</a:t>
            </a:r>
          </a:p>
        </p:txBody>
      </p:sp>
    </p:spTree>
    <p:extLst>
      <p:ext uri="{BB962C8B-B14F-4D97-AF65-F5344CB8AC3E}">
        <p14:creationId xmlns:p14="http://schemas.microsoft.com/office/powerpoint/2010/main" val="287970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2772"/>
            <a:ext cx="9144000" cy="990600"/>
          </a:xfrm>
        </p:spPr>
        <p:txBody>
          <a:bodyPr>
            <a:normAutofit/>
          </a:bodyPr>
          <a:lstStyle/>
          <a:p>
            <a:r>
              <a:rPr lang="en-US" sz="3900" b="1" dirty="0"/>
              <a:t> Evidence for Macro-Scale Feedbacks?</a:t>
            </a:r>
          </a:p>
        </p:txBody>
      </p:sp>
      <p:sp>
        <p:nvSpPr>
          <p:cNvPr id="10" name="Content Placeholder 2">
            <a:extLst>
              <a:ext uri="{FF2B5EF4-FFF2-40B4-BE49-F238E27FC236}">
                <a16:creationId xmlns:a16="http://schemas.microsoft.com/office/drawing/2014/main" id="{A40FA474-4BFC-4322-87F5-93055A3197C7}"/>
              </a:ext>
            </a:extLst>
          </p:cNvPr>
          <p:cNvSpPr txBox="1">
            <a:spLocks/>
          </p:cNvSpPr>
          <p:nvPr/>
        </p:nvSpPr>
        <p:spPr>
          <a:xfrm>
            <a:off x="185056" y="1411059"/>
            <a:ext cx="8795657" cy="529045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Font typeface="Wingdings" panose="05000000000000000000" pitchFamily="2" charset="2"/>
              <a:buChar char="§"/>
            </a:pPr>
            <a:endParaRPr lang="en-US" sz="1800" dirty="0">
              <a:highlight>
                <a:srgbClr val="FFFF00"/>
              </a:highlight>
            </a:endParaRPr>
          </a:p>
        </p:txBody>
      </p:sp>
      <p:sp>
        <p:nvSpPr>
          <p:cNvPr id="8" name="Content Placeholder 7">
            <a:extLst>
              <a:ext uri="{FF2B5EF4-FFF2-40B4-BE49-F238E27FC236}">
                <a16:creationId xmlns:a16="http://schemas.microsoft.com/office/drawing/2014/main" id="{8A24B1CF-0B8D-4C84-A24A-6FECD8BEC152}"/>
              </a:ext>
            </a:extLst>
          </p:cNvPr>
          <p:cNvSpPr>
            <a:spLocks noGrp="1"/>
          </p:cNvSpPr>
          <p:nvPr>
            <p:ph idx="1"/>
          </p:nvPr>
        </p:nvSpPr>
        <p:spPr>
          <a:xfrm>
            <a:off x="810760" y="1617887"/>
            <a:ext cx="8148184" cy="4876800"/>
          </a:xfrm>
        </p:spPr>
        <p:txBody>
          <a:bodyPr>
            <a:normAutofit lnSpcReduction="10000"/>
          </a:bodyPr>
          <a:lstStyle/>
          <a:p>
            <a:pPr>
              <a:buFont typeface="Wingdings" panose="05000000000000000000" pitchFamily="2" charset="2"/>
              <a:buChar char="§"/>
            </a:pPr>
            <a:r>
              <a:rPr lang="en-US" dirty="0"/>
              <a:t>GHG emissions from lakes at the local scale interact with regional scale warming conditions.</a:t>
            </a:r>
            <a:endParaRPr lang="en-US" sz="1050" dirty="0"/>
          </a:p>
          <a:p>
            <a:pPr>
              <a:buFont typeface="Wingdings" panose="05000000000000000000" pitchFamily="2" charset="2"/>
              <a:buChar char="§"/>
            </a:pPr>
            <a:r>
              <a:rPr lang="en-US" dirty="0"/>
              <a:t>Lake GHG emissions can further alter global atmospheric GHG concentrations by exacerbating or mitigating a warming climate.</a:t>
            </a:r>
          </a:p>
          <a:p>
            <a:pPr>
              <a:buFont typeface="Wingdings" panose="05000000000000000000" pitchFamily="2" charset="2"/>
              <a:buChar char="§"/>
            </a:pPr>
            <a:r>
              <a:rPr lang="en-US" dirty="0"/>
              <a:t>Do you see:</a:t>
            </a:r>
          </a:p>
          <a:p>
            <a:pPr lvl="1">
              <a:buFont typeface="Wingdings" panose="05000000000000000000" pitchFamily="2" charset="2"/>
              <a:buChar char="§"/>
            </a:pPr>
            <a:r>
              <a:rPr lang="en-US" dirty="0"/>
              <a:t>Changing GHG emissions from lakes under the warming scenario?</a:t>
            </a:r>
          </a:p>
          <a:p>
            <a:pPr lvl="1">
              <a:buFont typeface="Wingdings" panose="05000000000000000000" pitchFamily="2" charset="2"/>
              <a:buChar char="§"/>
            </a:pPr>
            <a:r>
              <a:rPr lang="en-US" dirty="0"/>
              <a:t>Changing GWP of lake emissions under the warming scenario?</a:t>
            </a:r>
          </a:p>
          <a:p>
            <a:pPr marL="274320" lvl="1" indent="0">
              <a:buNone/>
            </a:pPr>
            <a:endParaRPr lang="en-US" dirty="0"/>
          </a:p>
          <a:p>
            <a:pPr marL="0" indent="0">
              <a:buNone/>
            </a:pPr>
            <a:r>
              <a:rPr lang="en-US" dirty="0"/>
              <a:t>Given the changes in lake GHG emissions you observed in this module due to macro-scale feedbacks, how do you expect lakes will affect global climate change in the future?</a:t>
            </a:r>
          </a:p>
        </p:txBody>
      </p:sp>
      <p:pic>
        <p:nvPicPr>
          <p:cNvPr id="5" name="Picture 4">
            <a:extLst>
              <a:ext uri="{FF2B5EF4-FFF2-40B4-BE49-F238E27FC236}">
                <a16:creationId xmlns:a16="http://schemas.microsoft.com/office/drawing/2014/main" id="{21743CCC-F29B-F14A-B644-4D26064A4784}"/>
              </a:ext>
            </a:extLst>
          </p:cNvPr>
          <p:cNvPicPr>
            <a:picLocks noChangeAspect="1"/>
          </p:cNvPicPr>
          <p:nvPr/>
        </p:nvPicPr>
        <p:blipFill>
          <a:blip r:embed="rId3"/>
          <a:stretch>
            <a:fillRect/>
          </a:stretch>
        </p:blipFill>
        <p:spPr>
          <a:xfrm>
            <a:off x="185056" y="1393372"/>
            <a:ext cx="713220" cy="713220"/>
          </a:xfrm>
          <a:prstGeom prst="rect">
            <a:avLst/>
          </a:prstGeom>
        </p:spPr>
      </p:pic>
      <p:pic>
        <p:nvPicPr>
          <p:cNvPr id="9" name="Picture 8">
            <a:extLst>
              <a:ext uri="{FF2B5EF4-FFF2-40B4-BE49-F238E27FC236}">
                <a16:creationId xmlns:a16="http://schemas.microsoft.com/office/drawing/2014/main" id="{D1FFF2E8-32CC-8A4E-8EED-80B083B4C48F}"/>
              </a:ext>
            </a:extLst>
          </p:cNvPr>
          <p:cNvPicPr>
            <a:picLocks noChangeAspect="1"/>
          </p:cNvPicPr>
          <p:nvPr/>
        </p:nvPicPr>
        <p:blipFill>
          <a:blip r:embed="rId3"/>
          <a:stretch>
            <a:fillRect/>
          </a:stretch>
        </p:blipFill>
        <p:spPr>
          <a:xfrm>
            <a:off x="185056" y="2365831"/>
            <a:ext cx="713220" cy="713220"/>
          </a:xfrm>
          <a:prstGeom prst="rect">
            <a:avLst/>
          </a:prstGeom>
        </p:spPr>
      </p:pic>
      <p:pic>
        <p:nvPicPr>
          <p:cNvPr id="11" name="Picture 10">
            <a:extLst>
              <a:ext uri="{FF2B5EF4-FFF2-40B4-BE49-F238E27FC236}">
                <a16:creationId xmlns:a16="http://schemas.microsoft.com/office/drawing/2014/main" id="{0C62E8AC-A425-4849-A35A-7DFE85BDD42B}"/>
              </a:ext>
            </a:extLst>
          </p:cNvPr>
          <p:cNvPicPr>
            <a:picLocks noChangeAspect="1"/>
          </p:cNvPicPr>
          <p:nvPr/>
        </p:nvPicPr>
        <p:blipFill>
          <a:blip r:embed="rId3"/>
          <a:stretch>
            <a:fillRect/>
          </a:stretch>
        </p:blipFill>
        <p:spPr>
          <a:xfrm>
            <a:off x="833910" y="3986837"/>
            <a:ext cx="355970" cy="355970"/>
          </a:xfrm>
          <a:prstGeom prst="rect">
            <a:avLst/>
          </a:prstGeom>
        </p:spPr>
      </p:pic>
      <p:pic>
        <p:nvPicPr>
          <p:cNvPr id="12" name="Picture 11">
            <a:extLst>
              <a:ext uri="{FF2B5EF4-FFF2-40B4-BE49-F238E27FC236}">
                <a16:creationId xmlns:a16="http://schemas.microsoft.com/office/drawing/2014/main" id="{DA861B2B-E13C-0341-9BB1-89B02908A081}"/>
              </a:ext>
            </a:extLst>
          </p:cNvPr>
          <p:cNvPicPr>
            <a:picLocks noChangeAspect="1"/>
          </p:cNvPicPr>
          <p:nvPr/>
        </p:nvPicPr>
        <p:blipFill>
          <a:blip r:embed="rId3"/>
          <a:stretch>
            <a:fillRect/>
          </a:stretch>
        </p:blipFill>
        <p:spPr>
          <a:xfrm>
            <a:off x="833910" y="4389337"/>
            <a:ext cx="355970" cy="355970"/>
          </a:xfrm>
          <a:prstGeom prst="rect">
            <a:avLst/>
          </a:prstGeom>
        </p:spPr>
      </p:pic>
    </p:spTree>
    <p:extLst>
      <p:ext uri="{BB962C8B-B14F-4D97-AF65-F5344CB8AC3E}">
        <p14:creationId xmlns:p14="http://schemas.microsoft.com/office/powerpoint/2010/main" val="296402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t> Thank you for participating! </a:t>
            </a:r>
          </a:p>
        </p:txBody>
      </p:sp>
      <p:pic>
        <p:nvPicPr>
          <p:cNvPr id="18"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611" y="4239000"/>
            <a:ext cx="1447484" cy="11218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1887935" y="5360840"/>
            <a:ext cx="2536178" cy="1406849"/>
          </a:xfrm>
          <a:prstGeom prst="rect">
            <a:avLst/>
          </a:prstGeom>
        </p:spPr>
      </p:pic>
      <p:pic>
        <p:nvPicPr>
          <p:cNvPr id="30" name="Picture 29"/>
          <p:cNvPicPr>
            <a:picLocks noChangeAspect="1"/>
          </p:cNvPicPr>
          <p:nvPr/>
        </p:nvPicPr>
        <p:blipFill rotWithShape="1">
          <a:blip r:embed="rId5"/>
          <a:srcRect l="20189"/>
          <a:stretch/>
        </p:blipFill>
        <p:spPr>
          <a:xfrm>
            <a:off x="4854411" y="5360839"/>
            <a:ext cx="1785156" cy="1406849"/>
          </a:xfrm>
          <a:prstGeom prst="rect">
            <a:avLst/>
          </a:prstGeom>
        </p:spPr>
      </p:pic>
      <p:pic>
        <p:nvPicPr>
          <p:cNvPr id="33" name="Picture 32"/>
          <p:cNvPicPr>
            <a:picLocks/>
          </p:cNvPicPr>
          <p:nvPr/>
        </p:nvPicPr>
        <p:blipFill>
          <a:blip r:embed="rId6"/>
          <a:stretch>
            <a:fillRect/>
          </a:stretch>
        </p:blipFill>
        <p:spPr>
          <a:xfrm>
            <a:off x="7069866" y="4097197"/>
            <a:ext cx="2074134" cy="1405444"/>
          </a:xfrm>
          <a:prstGeom prst="rect">
            <a:avLst/>
          </a:prstGeom>
        </p:spPr>
      </p:pic>
      <p:sp>
        <p:nvSpPr>
          <p:cNvPr id="34" name="Oval 33"/>
          <p:cNvSpPr/>
          <p:nvPr/>
        </p:nvSpPr>
        <p:spPr>
          <a:xfrm>
            <a:off x="1993394" y="3680177"/>
            <a:ext cx="4820392" cy="1353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stretch>
            <a:fillRect/>
          </a:stretch>
        </p:blipFill>
        <p:spPr>
          <a:xfrm>
            <a:off x="2123971" y="1693332"/>
            <a:ext cx="4559238" cy="2918696"/>
          </a:xfrm>
          <a:prstGeom prst="rect">
            <a:avLst/>
          </a:prstGeom>
        </p:spPr>
      </p:pic>
    </p:spTree>
    <p:extLst>
      <p:ext uri="{BB962C8B-B14F-4D97-AF65-F5344CB8AC3E}">
        <p14:creationId xmlns:p14="http://schemas.microsoft.com/office/powerpoint/2010/main" val="233531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0B51B-A6E6-41AE-B010-2ECB7E5DB594}"/>
              </a:ext>
            </a:extLst>
          </p:cNvPr>
          <p:cNvSpPr>
            <a:spLocks noGrp="1"/>
          </p:cNvSpPr>
          <p:nvPr>
            <p:ph type="title"/>
          </p:nvPr>
        </p:nvSpPr>
        <p:spPr/>
        <p:txBody>
          <a:bodyPr/>
          <a:lstStyle/>
          <a:p>
            <a:r>
              <a:rPr lang="en-US" dirty="0"/>
              <a:t>Additional slides for instructors to use</a:t>
            </a:r>
          </a:p>
        </p:txBody>
      </p:sp>
    </p:spTree>
    <p:extLst>
      <p:ext uri="{BB962C8B-B14F-4D97-AF65-F5344CB8AC3E}">
        <p14:creationId xmlns:p14="http://schemas.microsoft.com/office/powerpoint/2010/main" val="3735349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D95DD7-CB5C-4A06-B0DE-B675F7967AC9}"/>
              </a:ext>
            </a:extLst>
          </p:cNvPr>
          <p:cNvSpPr>
            <a:spLocks noGrp="1"/>
          </p:cNvSpPr>
          <p:nvPr>
            <p:ph type="title"/>
          </p:nvPr>
        </p:nvSpPr>
        <p:spPr>
          <a:xfrm>
            <a:off x="0" y="375354"/>
            <a:ext cx="9144000" cy="990600"/>
          </a:xfrm>
        </p:spPr>
        <p:txBody>
          <a:bodyPr>
            <a:normAutofit/>
          </a:bodyPr>
          <a:lstStyle/>
          <a:p>
            <a:r>
              <a:rPr lang="en-US" b="1" dirty="0"/>
              <a:t> Model lake descriptions</a:t>
            </a:r>
          </a:p>
        </p:txBody>
      </p:sp>
      <p:pic>
        <p:nvPicPr>
          <p:cNvPr id="5" name="Picture 4">
            <a:extLst>
              <a:ext uri="{FF2B5EF4-FFF2-40B4-BE49-F238E27FC236}">
                <a16:creationId xmlns:a16="http://schemas.microsoft.com/office/drawing/2014/main" id="{CBB70262-C537-4BCA-B3D3-AC6FAD2813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09839"/>
            <a:ext cx="6400800" cy="1885950"/>
          </a:xfrm>
          <a:prstGeom prst="rect">
            <a:avLst/>
          </a:prstGeom>
          <a:noFill/>
          <a:ln>
            <a:noFill/>
          </a:ln>
        </p:spPr>
      </p:pic>
      <p:graphicFrame>
        <p:nvGraphicFramePr>
          <p:cNvPr id="2" name="Table 1">
            <a:extLst>
              <a:ext uri="{FF2B5EF4-FFF2-40B4-BE49-F238E27FC236}">
                <a16:creationId xmlns:a16="http://schemas.microsoft.com/office/drawing/2014/main" id="{5FF1581E-AE5F-4C90-9CFB-3E832B60E291}"/>
              </a:ext>
            </a:extLst>
          </p:cNvPr>
          <p:cNvGraphicFramePr>
            <a:graphicFrameLocks noGrp="1"/>
          </p:cNvGraphicFramePr>
          <p:nvPr>
            <p:extLst>
              <p:ext uri="{D42A27DB-BD31-4B8C-83A1-F6EECF244321}">
                <p14:modId xmlns:p14="http://schemas.microsoft.com/office/powerpoint/2010/main" val="465984607"/>
              </p:ext>
            </p:extLst>
          </p:nvPr>
        </p:nvGraphicFramePr>
        <p:xfrm>
          <a:off x="211872" y="3208143"/>
          <a:ext cx="8764860" cy="3402142"/>
        </p:xfrm>
        <a:graphic>
          <a:graphicData uri="http://schemas.openxmlformats.org/drawingml/2006/table">
            <a:tbl>
              <a:tblPr firstRow="1" firstCol="1" bandRow="1">
                <a:tableStyleId>{5C22544A-7EE6-4342-B048-85BDC9FD1C3A}</a:tableStyleId>
              </a:tblPr>
              <a:tblGrid>
                <a:gridCol w="1912493">
                  <a:extLst>
                    <a:ext uri="{9D8B030D-6E8A-4147-A177-3AD203B41FA5}">
                      <a16:colId xmlns:a16="http://schemas.microsoft.com/office/drawing/2014/main" val="164718046"/>
                    </a:ext>
                  </a:extLst>
                </a:gridCol>
                <a:gridCol w="1432178">
                  <a:extLst>
                    <a:ext uri="{9D8B030D-6E8A-4147-A177-3AD203B41FA5}">
                      <a16:colId xmlns:a16="http://schemas.microsoft.com/office/drawing/2014/main" val="1240377785"/>
                    </a:ext>
                  </a:extLst>
                </a:gridCol>
                <a:gridCol w="1915998">
                  <a:extLst>
                    <a:ext uri="{9D8B030D-6E8A-4147-A177-3AD203B41FA5}">
                      <a16:colId xmlns:a16="http://schemas.microsoft.com/office/drawing/2014/main" val="3055687893"/>
                    </a:ext>
                  </a:extLst>
                </a:gridCol>
                <a:gridCol w="1735442">
                  <a:extLst>
                    <a:ext uri="{9D8B030D-6E8A-4147-A177-3AD203B41FA5}">
                      <a16:colId xmlns:a16="http://schemas.microsoft.com/office/drawing/2014/main" val="4228663623"/>
                    </a:ext>
                  </a:extLst>
                </a:gridCol>
                <a:gridCol w="1768749">
                  <a:extLst>
                    <a:ext uri="{9D8B030D-6E8A-4147-A177-3AD203B41FA5}">
                      <a16:colId xmlns:a16="http://schemas.microsoft.com/office/drawing/2014/main" val="3542990562"/>
                    </a:ext>
                  </a:extLst>
                </a:gridCol>
              </a:tblGrid>
              <a:tr h="200025">
                <a:tc>
                  <a:txBody>
                    <a:bodyPr/>
                    <a:lstStyle/>
                    <a:p>
                      <a:pPr marL="0" marR="0" algn="ctr">
                        <a:lnSpc>
                          <a:spcPct val="110000"/>
                        </a:lnSpc>
                        <a:spcBef>
                          <a:spcPts val="0"/>
                        </a:spcBef>
                        <a:spcAft>
                          <a:spcPts val="0"/>
                        </a:spcAft>
                      </a:pPr>
                      <a:r>
                        <a:rPr lang="en-US" sz="1400" b="0" dirty="0">
                          <a:solidFill>
                            <a:schemeClr val="tx1"/>
                          </a:solidFill>
                          <a:effectLst/>
                          <a:latin typeface="+mj-lt"/>
                        </a:rPr>
                        <a:t>Lake Name</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1" dirty="0">
                          <a:solidFill>
                            <a:schemeClr val="tx1"/>
                          </a:solidFill>
                          <a:effectLst/>
                          <a:latin typeface="+mj-lt"/>
                        </a:rPr>
                        <a:t>Falling Creek</a:t>
                      </a:r>
                      <a:endParaRPr lang="en-US" sz="1600" b="1"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1" dirty="0">
                          <a:solidFill>
                            <a:schemeClr val="tx1"/>
                          </a:solidFill>
                          <a:effectLst/>
                          <a:latin typeface="+mj-lt"/>
                        </a:rPr>
                        <a:t>Mendota</a:t>
                      </a:r>
                      <a:endParaRPr lang="en-US" sz="1600" b="1"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1" dirty="0">
                          <a:solidFill>
                            <a:schemeClr val="tx1"/>
                          </a:solidFill>
                          <a:effectLst/>
                          <a:latin typeface="+mj-lt"/>
                        </a:rPr>
                        <a:t>Sunapee</a:t>
                      </a:r>
                      <a:endParaRPr lang="en-US" sz="1600" b="1"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1" dirty="0" err="1">
                          <a:solidFill>
                            <a:schemeClr val="tx1"/>
                          </a:solidFill>
                          <a:effectLst/>
                          <a:latin typeface="+mj-lt"/>
                        </a:rPr>
                        <a:t>Toolik</a:t>
                      </a:r>
                      <a:endParaRPr lang="en-US" sz="1600" b="1"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9879273"/>
                  </a:ext>
                </a:extLst>
              </a:tr>
              <a:tr h="219710">
                <a:tc>
                  <a:txBody>
                    <a:bodyPr/>
                    <a:lstStyle/>
                    <a:p>
                      <a:pPr marL="0" marR="0" algn="ctr">
                        <a:lnSpc>
                          <a:spcPct val="110000"/>
                        </a:lnSpc>
                        <a:spcBef>
                          <a:spcPts val="0"/>
                        </a:spcBef>
                        <a:spcAft>
                          <a:spcPts val="0"/>
                        </a:spcAft>
                      </a:pPr>
                      <a:r>
                        <a:rPr lang="en-US" sz="1400" b="0" dirty="0">
                          <a:solidFill>
                            <a:schemeClr val="tx1"/>
                          </a:solidFill>
                          <a:effectLst/>
                          <a:latin typeface="+mj-lt"/>
                        </a:rPr>
                        <a:t>State (USA)</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Blue Ridge, Virginia</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Madison, Wisconsin</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Sunapee, New Hampshire</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Alaska</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635587"/>
                  </a:ext>
                </a:extLst>
              </a:tr>
              <a:tr h="219710">
                <a:tc>
                  <a:txBody>
                    <a:bodyPr/>
                    <a:lstStyle/>
                    <a:p>
                      <a:pPr marL="0" marR="0" algn="ctr">
                        <a:lnSpc>
                          <a:spcPct val="110000"/>
                        </a:lnSpc>
                        <a:spcBef>
                          <a:spcPts val="0"/>
                        </a:spcBef>
                        <a:spcAft>
                          <a:spcPts val="0"/>
                        </a:spcAft>
                      </a:pPr>
                      <a:r>
                        <a:rPr lang="en-US" sz="1400" b="0">
                          <a:solidFill>
                            <a:schemeClr val="tx1"/>
                          </a:solidFill>
                          <a:effectLst/>
                          <a:latin typeface="+mj-lt"/>
                        </a:rPr>
                        <a:t>Latitude &amp; Longitude</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37.30, -79.84</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43.11, -89.42</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43.38, -72.05</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68.63, -149.61</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2469629"/>
                  </a:ext>
                </a:extLst>
              </a:tr>
              <a:tr h="365760">
                <a:tc>
                  <a:txBody>
                    <a:bodyPr/>
                    <a:lstStyle/>
                    <a:p>
                      <a:pPr marL="0" marR="0" algn="ctr">
                        <a:lnSpc>
                          <a:spcPct val="110000"/>
                        </a:lnSpc>
                        <a:spcBef>
                          <a:spcPts val="0"/>
                        </a:spcBef>
                        <a:spcAft>
                          <a:spcPts val="0"/>
                        </a:spcAft>
                      </a:pPr>
                      <a:r>
                        <a:rPr lang="en-US" sz="1400" b="0" dirty="0">
                          <a:solidFill>
                            <a:schemeClr val="tx1"/>
                          </a:solidFill>
                          <a:effectLst/>
                          <a:latin typeface="+mj-lt"/>
                        </a:rPr>
                        <a:t>Mean annual temperature (°C)</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+13.9</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+7.9</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+7.5</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-8.0</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432381"/>
                  </a:ext>
                </a:extLst>
              </a:tr>
              <a:tr h="228600">
                <a:tc>
                  <a:txBody>
                    <a:bodyPr/>
                    <a:lstStyle/>
                    <a:p>
                      <a:pPr marL="0" marR="0" algn="ctr">
                        <a:lnSpc>
                          <a:spcPct val="110000"/>
                        </a:lnSpc>
                        <a:spcBef>
                          <a:spcPts val="0"/>
                        </a:spcBef>
                        <a:spcAft>
                          <a:spcPts val="0"/>
                        </a:spcAft>
                      </a:pPr>
                      <a:r>
                        <a:rPr lang="en-US" sz="1400" b="0">
                          <a:solidFill>
                            <a:schemeClr val="tx1"/>
                          </a:solidFill>
                          <a:effectLst/>
                          <a:latin typeface="+mj-lt"/>
                        </a:rPr>
                        <a:t>Surface area (km</a:t>
                      </a:r>
                      <a:r>
                        <a:rPr lang="en-US" sz="1400" b="0" baseline="30000">
                          <a:solidFill>
                            <a:schemeClr val="tx1"/>
                          </a:solidFill>
                          <a:effectLst/>
                          <a:latin typeface="+mj-lt"/>
                        </a:rPr>
                        <a:t>2</a:t>
                      </a:r>
                      <a:r>
                        <a:rPr lang="en-US" sz="1400" b="0">
                          <a:solidFill>
                            <a:schemeClr val="tx1"/>
                          </a:solidFill>
                          <a:effectLst/>
                          <a:latin typeface="+mj-lt"/>
                        </a:rPr>
                        <a:t>)</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0.12</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39.39</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16.74</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1.46</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858284"/>
                  </a:ext>
                </a:extLst>
              </a:tr>
              <a:tr h="548640">
                <a:tc>
                  <a:txBody>
                    <a:bodyPr/>
                    <a:lstStyle/>
                    <a:p>
                      <a:pPr marL="0" marR="0" algn="ctr">
                        <a:lnSpc>
                          <a:spcPct val="110000"/>
                        </a:lnSpc>
                        <a:spcBef>
                          <a:spcPts val="0"/>
                        </a:spcBef>
                        <a:spcAft>
                          <a:spcPts val="0"/>
                        </a:spcAft>
                      </a:pPr>
                      <a:r>
                        <a:rPr lang="en-US" sz="1400" b="0" dirty="0">
                          <a:solidFill>
                            <a:schemeClr val="tx1"/>
                          </a:solidFill>
                          <a:effectLst/>
                          <a:latin typeface="+mj-lt"/>
                        </a:rPr>
                        <a:t>Water quality </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Eutrophic (high nitrogen &amp; phosphorus)</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Eutrophic (high nitrogen &amp; phosphorus)</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Oligotrophic (low nitrogen &amp; phosphorus)</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Oligotrophic (low nitrogen &amp; phosphorus)</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087918"/>
                  </a:ext>
                </a:extLst>
              </a:tr>
              <a:tr h="228600">
                <a:tc>
                  <a:txBody>
                    <a:bodyPr/>
                    <a:lstStyle/>
                    <a:p>
                      <a:pPr marL="0" marR="0" algn="ctr">
                        <a:lnSpc>
                          <a:spcPct val="110000"/>
                        </a:lnSpc>
                        <a:spcBef>
                          <a:spcPts val="0"/>
                        </a:spcBef>
                        <a:spcAft>
                          <a:spcPts val="0"/>
                        </a:spcAft>
                      </a:pPr>
                      <a:r>
                        <a:rPr lang="en-US" sz="1400" b="0" dirty="0">
                          <a:solidFill>
                            <a:schemeClr val="tx1"/>
                          </a:solidFill>
                          <a:effectLst/>
                          <a:latin typeface="+mj-lt"/>
                        </a:rPr>
                        <a:t>DOC (mg L</a:t>
                      </a:r>
                      <a:r>
                        <a:rPr lang="en-US" sz="1400" b="0" baseline="30000" dirty="0">
                          <a:solidFill>
                            <a:schemeClr val="tx1"/>
                          </a:solidFill>
                          <a:effectLst/>
                          <a:latin typeface="+mj-lt"/>
                        </a:rPr>
                        <a:t>-1</a:t>
                      </a:r>
                      <a:r>
                        <a:rPr lang="en-US" sz="1400" b="0" dirty="0">
                          <a:solidFill>
                            <a:schemeClr val="tx1"/>
                          </a:solidFill>
                          <a:effectLst/>
                          <a:latin typeface="+mj-lt"/>
                        </a:rPr>
                        <a:t>)</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2.59</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4.87</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 2.00</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5.02</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914758"/>
                  </a:ext>
                </a:extLst>
              </a:tr>
              <a:tr h="731520">
                <a:tc>
                  <a:txBody>
                    <a:bodyPr/>
                    <a:lstStyle/>
                    <a:p>
                      <a:pPr marL="0" marR="0" algn="ctr">
                        <a:lnSpc>
                          <a:spcPct val="110000"/>
                        </a:lnSpc>
                        <a:spcBef>
                          <a:spcPts val="0"/>
                        </a:spcBef>
                        <a:spcAft>
                          <a:spcPts val="0"/>
                        </a:spcAft>
                      </a:pPr>
                      <a:r>
                        <a:rPr lang="en-US" sz="1400" b="0" dirty="0">
                          <a:solidFill>
                            <a:schemeClr val="tx1"/>
                          </a:solidFill>
                          <a:effectLst/>
                          <a:latin typeface="+mj-lt"/>
                        </a:rPr>
                        <a:t>Data providers</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C. Carey &amp; GLEON</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P. Hanson, North Temperate Lakes Long-Term Ecological Research, &amp; GLEON</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a:solidFill>
                            <a:schemeClr val="tx1"/>
                          </a:solidFill>
                          <a:effectLst/>
                          <a:latin typeface="+mj-lt"/>
                        </a:rPr>
                        <a:t>K. Weathers, Lake Sunapee Protective Association, &amp; GLEON</a:t>
                      </a:r>
                      <a:endParaRPr lang="en-US" sz="1600" b="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a:lnSpc>
                          <a:spcPct val="110000"/>
                        </a:lnSpc>
                        <a:spcBef>
                          <a:spcPts val="0"/>
                        </a:spcBef>
                        <a:spcAft>
                          <a:spcPts val="0"/>
                        </a:spcAft>
                      </a:pPr>
                      <a:r>
                        <a:rPr lang="en-US" sz="1400" b="0" dirty="0">
                          <a:solidFill>
                            <a:schemeClr val="tx1"/>
                          </a:solidFill>
                          <a:effectLst/>
                          <a:latin typeface="+mj-lt"/>
                        </a:rPr>
                        <a:t>G. Kling, </a:t>
                      </a:r>
                      <a:r>
                        <a:rPr lang="en-US" sz="1400" b="0" dirty="0" err="1">
                          <a:solidFill>
                            <a:schemeClr val="tx1"/>
                          </a:solidFill>
                          <a:effectLst/>
                          <a:latin typeface="+mj-lt"/>
                        </a:rPr>
                        <a:t>Toolik</a:t>
                      </a:r>
                      <a:r>
                        <a:rPr lang="en-US" sz="1400" b="0" dirty="0">
                          <a:solidFill>
                            <a:schemeClr val="tx1"/>
                          </a:solidFill>
                          <a:effectLst/>
                          <a:latin typeface="+mj-lt"/>
                        </a:rPr>
                        <a:t> Long-Term Ecological Research, &amp; NEON</a:t>
                      </a:r>
                      <a:endParaRPr lang="en-US" sz="1600" b="0" dirty="0">
                        <a:solidFill>
                          <a:schemeClr val="tx1"/>
                        </a:solidFill>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5820331"/>
                  </a:ext>
                </a:extLst>
              </a:tr>
            </a:tbl>
          </a:graphicData>
        </a:graphic>
      </p:graphicFrame>
    </p:spTree>
    <p:extLst>
      <p:ext uri="{BB962C8B-B14F-4D97-AF65-F5344CB8AC3E}">
        <p14:creationId xmlns:p14="http://schemas.microsoft.com/office/powerpoint/2010/main" val="3043462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AE4B1-6EDD-4DC8-B6FC-997F762EEBCF}"/>
              </a:ext>
            </a:extLst>
          </p:cNvPr>
          <p:cNvSpPr>
            <a:spLocks noGrp="1"/>
          </p:cNvSpPr>
          <p:nvPr>
            <p:ph idx="1"/>
          </p:nvPr>
        </p:nvSpPr>
        <p:spPr/>
        <p:txBody>
          <a:bodyPr/>
          <a:lstStyle/>
          <a:p>
            <a:r>
              <a:rPr lang="en-US" dirty="0"/>
              <a:t>Please put together a quick, 5-minute presentation on your baseline + climate scenario results for your individual lake and selected climate scenario</a:t>
            </a:r>
          </a:p>
          <a:p>
            <a:r>
              <a:rPr lang="en-US" dirty="0"/>
              <a:t>We suggest you include:</a:t>
            </a:r>
          </a:p>
          <a:p>
            <a:pPr lvl="1"/>
            <a:r>
              <a:rPr lang="en-US" dirty="0"/>
              <a:t>A temperature heatmap of your baseline + climate scenario</a:t>
            </a:r>
          </a:p>
          <a:p>
            <a:pPr lvl="1"/>
            <a:r>
              <a:rPr lang="en-US" dirty="0"/>
              <a:t>A DO heatmap of your baseline + climate scenario</a:t>
            </a:r>
          </a:p>
          <a:p>
            <a:pPr lvl="1"/>
            <a:r>
              <a:rPr lang="en-US" dirty="0"/>
              <a:t>Ice thickness for your baseline + climate scenario</a:t>
            </a:r>
          </a:p>
          <a:p>
            <a:pPr lvl="1"/>
            <a:r>
              <a:rPr lang="en-US" dirty="0"/>
              <a:t>CO</a:t>
            </a:r>
            <a:r>
              <a:rPr lang="en-US" baseline="-25000" dirty="0"/>
              <a:t>2</a:t>
            </a:r>
            <a:r>
              <a:rPr lang="en-US" dirty="0"/>
              <a:t> and CH</a:t>
            </a:r>
            <a:r>
              <a:rPr lang="en-US" baseline="-25000" dirty="0"/>
              <a:t>4</a:t>
            </a:r>
            <a:r>
              <a:rPr lang="en-US" dirty="0"/>
              <a:t> flux for your baseline + climate scenario</a:t>
            </a:r>
          </a:p>
          <a:p>
            <a:pPr lvl="1"/>
            <a:r>
              <a:rPr lang="en-US" dirty="0"/>
              <a:t>GWP for your baseline + climate scenario</a:t>
            </a:r>
          </a:p>
          <a:p>
            <a:r>
              <a:rPr lang="en-US" dirty="0"/>
              <a:t>We’ll use question #15 in the student handout to guide discussion about your results!</a:t>
            </a:r>
          </a:p>
        </p:txBody>
      </p:sp>
      <p:sp>
        <p:nvSpPr>
          <p:cNvPr id="4" name="Title 1">
            <a:extLst>
              <a:ext uri="{FF2B5EF4-FFF2-40B4-BE49-F238E27FC236}">
                <a16:creationId xmlns:a16="http://schemas.microsoft.com/office/drawing/2014/main" id="{424AE378-303D-4F56-9817-18D1E5826BDE}"/>
              </a:ext>
            </a:extLst>
          </p:cNvPr>
          <p:cNvSpPr>
            <a:spLocks noGrp="1"/>
          </p:cNvSpPr>
          <p:nvPr>
            <p:ph type="title"/>
          </p:nvPr>
        </p:nvSpPr>
        <p:spPr>
          <a:xfrm>
            <a:off x="0" y="375354"/>
            <a:ext cx="9144000" cy="990600"/>
          </a:xfrm>
        </p:spPr>
        <p:txBody>
          <a:bodyPr>
            <a:normAutofit/>
          </a:bodyPr>
          <a:lstStyle/>
          <a:p>
            <a:r>
              <a:rPr lang="en-US" b="1" dirty="0"/>
              <a:t> Presentation guidelines</a:t>
            </a:r>
          </a:p>
        </p:txBody>
      </p:sp>
    </p:spTree>
    <p:extLst>
      <p:ext uri="{BB962C8B-B14F-4D97-AF65-F5344CB8AC3E}">
        <p14:creationId xmlns:p14="http://schemas.microsoft.com/office/powerpoint/2010/main" val="3857443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5818C5D5-8C91-42EB-A715-79A8ADBD83DF}"/>
              </a:ext>
            </a:extLst>
          </p:cNvPr>
          <p:cNvSpPr>
            <a:spLocks noGrp="1"/>
          </p:cNvSpPr>
          <p:nvPr>
            <p:ph idx="1"/>
          </p:nvPr>
        </p:nvSpPr>
        <p:spPr>
          <a:xfrm>
            <a:off x="98323" y="5391298"/>
            <a:ext cx="9045677" cy="1415902"/>
          </a:xfrm>
        </p:spPr>
        <p:txBody>
          <a:bodyPr>
            <a:normAutofit fontScale="92500"/>
          </a:bodyPr>
          <a:lstStyle/>
          <a:p>
            <a:pPr marL="0" indent="0">
              <a:buNone/>
            </a:pPr>
            <a:r>
              <a:rPr lang="en-US" dirty="0"/>
              <a:t>#1: Phytoplankton take-up CO</a:t>
            </a:r>
            <a:r>
              <a:rPr lang="en-US" baseline="-25000" dirty="0"/>
              <a:t>2 </a:t>
            </a:r>
            <a:r>
              <a:rPr lang="en-US" dirty="0"/>
              <a:t>(carbon dioxide)</a:t>
            </a:r>
          </a:p>
          <a:p>
            <a:pPr marL="0" indent="0">
              <a:buNone/>
            </a:pPr>
            <a:r>
              <a:rPr lang="en-US" dirty="0"/>
              <a:t>#2: </a:t>
            </a:r>
            <a:r>
              <a:rPr lang="en-US" u="sng" dirty="0"/>
              <a:t>Aerobic</a:t>
            </a:r>
            <a:r>
              <a:rPr lang="en-US" dirty="0"/>
              <a:t> respiration produces CO</a:t>
            </a:r>
            <a:r>
              <a:rPr lang="en-US" baseline="-25000" dirty="0"/>
              <a:t>2</a:t>
            </a:r>
            <a:r>
              <a:rPr lang="en-US" dirty="0"/>
              <a:t> if there is oxygen</a:t>
            </a:r>
          </a:p>
          <a:p>
            <a:pPr marL="0" indent="0">
              <a:buNone/>
            </a:pPr>
            <a:r>
              <a:rPr lang="en-US" dirty="0"/>
              <a:t>#3: </a:t>
            </a:r>
            <a:r>
              <a:rPr lang="en-US" u="sng" dirty="0"/>
              <a:t>Anaerobic</a:t>
            </a:r>
            <a:r>
              <a:rPr lang="en-US" dirty="0"/>
              <a:t> respiration produces CH</a:t>
            </a:r>
            <a:r>
              <a:rPr lang="en-US" baseline="-25000" dirty="0"/>
              <a:t>4 </a:t>
            </a:r>
            <a:r>
              <a:rPr lang="en-US" dirty="0"/>
              <a:t>(methane) if there is </a:t>
            </a:r>
            <a:r>
              <a:rPr lang="en-US" i="1" dirty="0"/>
              <a:t>no</a:t>
            </a:r>
            <a:r>
              <a:rPr lang="en-US" dirty="0"/>
              <a:t> oxygen</a:t>
            </a:r>
          </a:p>
          <a:p>
            <a:pPr marL="0" indent="0">
              <a:buNone/>
            </a:pPr>
            <a:endParaRPr lang="en-US" dirty="0"/>
          </a:p>
          <a:p>
            <a:pPr marL="0" indent="0">
              <a:buNone/>
            </a:pPr>
            <a:endParaRPr lang="en-US" dirty="0"/>
          </a:p>
          <a:p>
            <a:pPr>
              <a:buFont typeface="Wingdings" panose="05000000000000000000" pitchFamily="2" charset="2"/>
              <a:buChar char="§"/>
            </a:pPr>
            <a:endParaRPr lang="en-US" dirty="0"/>
          </a:p>
        </p:txBody>
      </p:sp>
      <p:sp>
        <p:nvSpPr>
          <p:cNvPr id="13" name="Title 1">
            <a:extLst>
              <a:ext uri="{FF2B5EF4-FFF2-40B4-BE49-F238E27FC236}">
                <a16:creationId xmlns:a16="http://schemas.microsoft.com/office/drawing/2014/main" id="{9365EE73-4FD3-4A00-B647-9D3BA54C74A7}"/>
              </a:ext>
            </a:extLst>
          </p:cNvPr>
          <p:cNvSpPr txBox="1">
            <a:spLocks/>
          </p:cNvSpPr>
          <p:nvPr/>
        </p:nvSpPr>
        <p:spPr>
          <a:xfrm>
            <a:off x="0" y="372881"/>
            <a:ext cx="9144000" cy="9906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t> Greenhouse gases (GHGs) in lakes: 		      	three important processes</a:t>
            </a:r>
          </a:p>
        </p:txBody>
      </p:sp>
      <p:pic>
        <p:nvPicPr>
          <p:cNvPr id="3" name="Picture 2">
            <a:extLst>
              <a:ext uri="{FF2B5EF4-FFF2-40B4-BE49-F238E27FC236}">
                <a16:creationId xmlns:a16="http://schemas.microsoft.com/office/drawing/2014/main" id="{D19B1446-62CC-4014-89E6-B7A4CD59A3B8}"/>
              </a:ext>
            </a:extLst>
          </p:cNvPr>
          <p:cNvPicPr>
            <a:picLocks noChangeAspect="1"/>
          </p:cNvPicPr>
          <p:nvPr/>
        </p:nvPicPr>
        <p:blipFill>
          <a:blip r:embed="rId3"/>
          <a:stretch>
            <a:fillRect/>
          </a:stretch>
        </p:blipFill>
        <p:spPr>
          <a:xfrm>
            <a:off x="1327095" y="1444041"/>
            <a:ext cx="5928161" cy="3748881"/>
          </a:xfrm>
          <a:prstGeom prst="rect">
            <a:avLst/>
          </a:prstGeom>
        </p:spPr>
      </p:pic>
      <p:sp>
        <p:nvSpPr>
          <p:cNvPr id="16" name="Rectangle 15">
            <a:extLst>
              <a:ext uri="{FF2B5EF4-FFF2-40B4-BE49-F238E27FC236}">
                <a16:creationId xmlns:a16="http://schemas.microsoft.com/office/drawing/2014/main" id="{48C1286F-2B1A-4EF4-A0FD-A87375EE1FD6}"/>
              </a:ext>
            </a:extLst>
          </p:cNvPr>
          <p:cNvSpPr/>
          <p:nvPr/>
        </p:nvSpPr>
        <p:spPr>
          <a:xfrm>
            <a:off x="1327095" y="4945862"/>
            <a:ext cx="1909497" cy="230832"/>
          </a:xfrm>
          <a:prstGeom prst="rect">
            <a:avLst/>
          </a:prstGeom>
        </p:spPr>
        <p:txBody>
          <a:bodyPr wrap="none">
            <a:spAutoFit/>
          </a:bodyPr>
          <a:lstStyle/>
          <a:p>
            <a:r>
              <a:rPr lang="en-US" sz="900" dirty="0"/>
              <a:t>Adapted from Hanson et al., 2015</a:t>
            </a:r>
          </a:p>
        </p:txBody>
      </p:sp>
      <p:sp>
        <p:nvSpPr>
          <p:cNvPr id="9" name="TextBox 8">
            <a:extLst>
              <a:ext uri="{FF2B5EF4-FFF2-40B4-BE49-F238E27FC236}">
                <a16:creationId xmlns:a16="http://schemas.microsoft.com/office/drawing/2014/main" id="{86D3C118-3557-419B-BFFC-A4796E58CB38}"/>
              </a:ext>
            </a:extLst>
          </p:cNvPr>
          <p:cNvSpPr txBox="1"/>
          <p:nvPr/>
        </p:nvSpPr>
        <p:spPr>
          <a:xfrm>
            <a:off x="3016019" y="2735858"/>
            <a:ext cx="441146"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578C0BB9-02D5-4583-A45E-4ECEC76EF48C}"/>
              </a:ext>
            </a:extLst>
          </p:cNvPr>
          <p:cNvSpPr txBox="1"/>
          <p:nvPr/>
        </p:nvSpPr>
        <p:spPr>
          <a:xfrm>
            <a:off x="4630373" y="2837961"/>
            <a:ext cx="441146"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D843E12A-AA64-4FB8-BB66-10AD857EAC06}"/>
              </a:ext>
            </a:extLst>
          </p:cNvPr>
          <p:cNvSpPr txBox="1"/>
          <p:nvPr/>
        </p:nvSpPr>
        <p:spPr>
          <a:xfrm>
            <a:off x="5713730" y="4371270"/>
            <a:ext cx="44114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8735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456403-1F0C-4FFD-BE71-08BF02C38781}"/>
              </a:ext>
            </a:extLst>
          </p:cNvPr>
          <p:cNvSpPr>
            <a:spLocks noGrp="1"/>
          </p:cNvSpPr>
          <p:nvPr>
            <p:ph type="title"/>
          </p:nvPr>
        </p:nvSpPr>
        <p:spPr>
          <a:xfrm>
            <a:off x="0" y="375354"/>
            <a:ext cx="9144000" cy="990600"/>
          </a:xfrm>
        </p:spPr>
        <p:txBody>
          <a:bodyPr>
            <a:normAutofit/>
          </a:bodyPr>
          <a:lstStyle/>
          <a:p>
            <a:r>
              <a:rPr lang="en-US" b="1" dirty="0"/>
              <a:t> Activity C: Lake GWPs</a:t>
            </a:r>
          </a:p>
        </p:txBody>
      </p:sp>
      <p:pic>
        <p:nvPicPr>
          <p:cNvPr id="6" name="Picture 5">
            <a:extLst>
              <a:ext uri="{FF2B5EF4-FFF2-40B4-BE49-F238E27FC236}">
                <a16:creationId xmlns:a16="http://schemas.microsoft.com/office/drawing/2014/main" id="{0FC501B6-48B1-4A38-9D27-7145CFCE2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902" y="1365955"/>
            <a:ext cx="4591098" cy="2812774"/>
          </a:xfrm>
          <a:prstGeom prst="rect">
            <a:avLst/>
          </a:prstGeom>
        </p:spPr>
      </p:pic>
      <p:pic>
        <p:nvPicPr>
          <p:cNvPr id="7" name="Picture 6">
            <a:extLst>
              <a:ext uri="{FF2B5EF4-FFF2-40B4-BE49-F238E27FC236}">
                <a16:creationId xmlns:a16="http://schemas.microsoft.com/office/drawing/2014/main" id="{995C67EB-A659-46D0-892D-6B8A0E515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178729"/>
            <a:ext cx="4591098" cy="2812774"/>
          </a:xfrm>
          <a:prstGeom prst="rect">
            <a:avLst/>
          </a:prstGeom>
        </p:spPr>
      </p:pic>
      <p:pic>
        <p:nvPicPr>
          <p:cNvPr id="8" name="Picture 7">
            <a:extLst>
              <a:ext uri="{FF2B5EF4-FFF2-40B4-BE49-F238E27FC236}">
                <a16:creationId xmlns:a16="http://schemas.microsoft.com/office/drawing/2014/main" id="{9FCF5D34-7910-4C06-97B5-3D8A85F1E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902" y="4178729"/>
            <a:ext cx="4591098" cy="2812774"/>
          </a:xfrm>
          <a:prstGeom prst="rect">
            <a:avLst/>
          </a:prstGeom>
        </p:spPr>
      </p:pic>
      <p:pic>
        <p:nvPicPr>
          <p:cNvPr id="9" name="Picture 8">
            <a:extLst>
              <a:ext uri="{FF2B5EF4-FFF2-40B4-BE49-F238E27FC236}">
                <a16:creationId xmlns:a16="http://schemas.microsoft.com/office/drawing/2014/main" id="{8170CCA5-BC02-42A0-8161-5FAFFB02C4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365954"/>
            <a:ext cx="4591098" cy="2812774"/>
          </a:xfrm>
          <a:prstGeom prst="rect">
            <a:avLst/>
          </a:prstGeom>
        </p:spPr>
      </p:pic>
    </p:spTree>
    <p:extLst>
      <p:ext uri="{BB962C8B-B14F-4D97-AF65-F5344CB8AC3E}">
        <p14:creationId xmlns:p14="http://schemas.microsoft.com/office/powerpoint/2010/main" val="2701987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709D5-0E8B-4BCF-95BD-BEAF14B2A55A}"/>
              </a:ext>
            </a:extLst>
          </p:cNvPr>
          <p:cNvSpPr>
            <a:spLocks noGrp="1"/>
          </p:cNvSpPr>
          <p:nvPr>
            <p:ph type="title"/>
          </p:nvPr>
        </p:nvSpPr>
        <p:spPr>
          <a:xfrm>
            <a:off x="0" y="375354"/>
            <a:ext cx="9144000" cy="990600"/>
          </a:xfrm>
        </p:spPr>
        <p:txBody>
          <a:bodyPr>
            <a:normAutofit/>
          </a:bodyPr>
          <a:lstStyle/>
          <a:p>
            <a:r>
              <a:rPr lang="en-US" b="1" dirty="0"/>
              <a:t> Activity C: Lake Greenhouse gases</a:t>
            </a:r>
          </a:p>
        </p:txBody>
      </p:sp>
      <p:pic>
        <p:nvPicPr>
          <p:cNvPr id="5" name="Picture 4">
            <a:extLst>
              <a:ext uri="{FF2B5EF4-FFF2-40B4-BE49-F238E27FC236}">
                <a16:creationId xmlns:a16="http://schemas.microsoft.com/office/drawing/2014/main" id="{09E5D496-A96A-4D85-90BB-7F6CF64FF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125" y="1320428"/>
            <a:ext cx="4574874" cy="2802834"/>
          </a:xfrm>
          <a:prstGeom prst="rect">
            <a:avLst/>
          </a:prstGeom>
        </p:spPr>
      </p:pic>
      <p:pic>
        <p:nvPicPr>
          <p:cNvPr id="6" name="Picture 5">
            <a:extLst>
              <a:ext uri="{FF2B5EF4-FFF2-40B4-BE49-F238E27FC236}">
                <a16:creationId xmlns:a16="http://schemas.microsoft.com/office/drawing/2014/main" id="{443D423E-21B4-43A6-AB5D-BE1E31AE1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23262"/>
            <a:ext cx="4574874" cy="2802834"/>
          </a:xfrm>
          <a:prstGeom prst="rect">
            <a:avLst/>
          </a:prstGeom>
        </p:spPr>
      </p:pic>
      <p:pic>
        <p:nvPicPr>
          <p:cNvPr id="7" name="Picture 6">
            <a:extLst>
              <a:ext uri="{FF2B5EF4-FFF2-40B4-BE49-F238E27FC236}">
                <a16:creationId xmlns:a16="http://schemas.microsoft.com/office/drawing/2014/main" id="{009C20FA-9278-4926-96F7-E1EDC603F5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9125" y="4123262"/>
            <a:ext cx="4574874" cy="2802834"/>
          </a:xfrm>
          <a:prstGeom prst="rect">
            <a:avLst/>
          </a:prstGeom>
        </p:spPr>
      </p:pic>
      <p:pic>
        <p:nvPicPr>
          <p:cNvPr id="8" name="Picture 7">
            <a:extLst>
              <a:ext uri="{FF2B5EF4-FFF2-40B4-BE49-F238E27FC236}">
                <a16:creationId xmlns:a16="http://schemas.microsoft.com/office/drawing/2014/main" id="{307F37EA-C3F2-45E1-9984-799E73BDF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20427"/>
            <a:ext cx="4574874" cy="2802834"/>
          </a:xfrm>
          <a:prstGeom prst="rect">
            <a:avLst/>
          </a:prstGeom>
        </p:spPr>
      </p:pic>
    </p:spTree>
    <p:extLst>
      <p:ext uri="{BB962C8B-B14F-4D97-AF65-F5344CB8AC3E}">
        <p14:creationId xmlns:p14="http://schemas.microsoft.com/office/powerpoint/2010/main" val="412266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C3634C-6837-4009-80AD-215BCAFBD39D}"/>
              </a:ext>
            </a:extLst>
          </p:cNvPr>
          <p:cNvSpPr>
            <a:spLocks noGrp="1"/>
          </p:cNvSpPr>
          <p:nvPr>
            <p:ph type="title"/>
          </p:nvPr>
        </p:nvSpPr>
        <p:spPr>
          <a:xfrm>
            <a:off x="24714" y="441981"/>
            <a:ext cx="9144000" cy="990600"/>
          </a:xfrm>
        </p:spPr>
        <p:txBody>
          <a:bodyPr>
            <a:normAutofit fontScale="90000"/>
          </a:bodyPr>
          <a:lstStyle/>
          <a:p>
            <a:r>
              <a:rPr lang="en-US" b="1" dirty="0"/>
              <a:t>GHG fluxes in lakes are driven by diffusion gradient across the air-water interface!</a:t>
            </a:r>
          </a:p>
        </p:txBody>
      </p:sp>
      <p:pic>
        <p:nvPicPr>
          <p:cNvPr id="5" name="Picture 2" descr="Image result for lake clipart">
            <a:extLst>
              <a:ext uri="{FF2B5EF4-FFF2-40B4-BE49-F238E27FC236}">
                <a16:creationId xmlns:a16="http://schemas.microsoft.com/office/drawing/2014/main" id="{93AABE2B-0D94-4128-847E-6B2BF18A07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38126" y="3387317"/>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ake clipart">
            <a:extLst>
              <a:ext uri="{FF2B5EF4-FFF2-40B4-BE49-F238E27FC236}">
                <a16:creationId xmlns:a16="http://schemas.microsoft.com/office/drawing/2014/main" id="{40D35E01-ED09-4E47-9E69-4FBDCD2380D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7508" y="3387317"/>
            <a:ext cx="2545500" cy="7440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C30B34-C58C-44C4-9899-EDC51789E3C6}"/>
              </a:ext>
            </a:extLst>
          </p:cNvPr>
          <p:cNvSpPr txBox="1"/>
          <p:nvPr/>
        </p:nvSpPr>
        <p:spPr>
          <a:xfrm>
            <a:off x="1039381" y="1594060"/>
            <a:ext cx="2852063" cy="646331"/>
          </a:xfrm>
          <a:prstGeom prst="rect">
            <a:avLst/>
          </a:prstGeom>
          <a:noFill/>
        </p:spPr>
        <p:txBody>
          <a:bodyPr wrap="none" rtlCol="0">
            <a:spAutoFit/>
          </a:bodyPr>
          <a:lstStyle/>
          <a:p>
            <a:r>
              <a:rPr lang="en-US" sz="3600" dirty="0"/>
              <a:t>Negative flux</a:t>
            </a:r>
          </a:p>
        </p:txBody>
      </p:sp>
      <p:sp>
        <p:nvSpPr>
          <p:cNvPr id="8" name="TextBox 7">
            <a:extLst>
              <a:ext uri="{FF2B5EF4-FFF2-40B4-BE49-F238E27FC236}">
                <a16:creationId xmlns:a16="http://schemas.microsoft.com/office/drawing/2014/main" id="{63617AE4-6BAB-43D4-9065-F0F34B65D136}"/>
              </a:ext>
            </a:extLst>
          </p:cNvPr>
          <p:cNvSpPr txBox="1"/>
          <p:nvPr/>
        </p:nvSpPr>
        <p:spPr>
          <a:xfrm>
            <a:off x="5396819" y="1590692"/>
            <a:ext cx="2646878" cy="646331"/>
          </a:xfrm>
          <a:prstGeom prst="rect">
            <a:avLst/>
          </a:prstGeom>
          <a:noFill/>
        </p:spPr>
        <p:txBody>
          <a:bodyPr wrap="none" rtlCol="0">
            <a:spAutoFit/>
          </a:bodyPr>
          <a:lstStyle/>
          <a:p>
            <a:r>
              <a:rPr lang="en-US" sz="3600" dirty="0"/>
              <a:t>Positive flux</a:t>
            </a:r>
          </a:p>
        </p:txBody>
      </p:sp>
      <p:sp>
        <p:nvSpPr>
          <p:cNvPr id="9" name="Arrow: Down 8">
            <a:extLst>
              <a:ext uri="{FF2B5EF4-FFF2-40B4-BE49-F238E27FC236}">
                <a16:creationId xmlns:a16="http://schemas.microsoft.com/office/drawing/2014/main" id="{223D7A20-D704-4ED2-8899-160624C4101D}"/>
              </a:ext>
            </a:extLst>
          </p:cNvPr>
          <p:cNvSpPr/>
          <p:nvPr/>
        </p:nvSpPr>
        <p:spPr>
          <a:xfrm>
            <a:off x="1942111" y="2472916"/>
            <a:ext cx="1045028" cy="132805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864975B4-65A1-4504-9EED-F8F8224BB5BE}"/>
              </a:ext>
            </a:extLst>
          </p:cNvPr>
          <p:cNvSpPr/>
          <p:nvPr/>
        </p:nvSpPr>
        <p:spPr>
          <a:xfrm flipV="1">
            <a:off x="6197744" y="2431276"/>
            <a:ext cx="1045028" cy="132805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A292BFC-56E0-488E-9865-D5299472BFF9}"/>
              </a:ext>
            </a:extLst>
          </p:cNvPr>
          <p:cNvSpPr txBox="1"/>
          <p:nvPr/>
        </p:nvSpPr>
        <p:spPr>
          <a:xfrm>
            <a:off x="756539" y="4363876"/>
            <a:ext cx="3416171" cy="1200329"/>
          </a:xfrm>
          <a:prstGeom prst="rect">
            <a:avLst/>
          </a:prstGeom>
          <a:noFill/>
        </p:spPr>
        <p:txBody>
          <a:bodyPr wrap="square" rtlCol="0">
            <a:spAutoFit/>
          </a:bodyPr>
          <a:lstStyle/>
          <a:p>
            <a:pPr algn="ctr"/>
            <a:r>
              <a:rPr lang="en-US" sz="2400" dirty="0"/>
              <a:t>Atmosphere &gt; Lake</a:t>
            </a:r>
          </a:p>
          <a:p>
            <a:pPr algn="ctr"/>
            <a:endParaRPr lang="en-US" sz="2400" dirty="0"/>
          </a:p>
          <a:p>
            <a:pPr algn="ctr"/>
            <a:r>
              <a:rPr lang="en-US" sz="2400" dirty="0"/>
              <a:t>Lake is </a:t>
            </a:r>
            <a:r>
              <a:rPr lang="en-US" sz="2400" b="1" dirty="0"/>
              <a:t>SINK</a:t>
            </a:r>
            <a:r>
              <a:rPr lang="en-US" sz="2400" dirty="0"/>
              <a:t> of GHG</a:t>
            </a:r>
          </a:p>
        </p:txBody>
      </p:sp>
      <p:sp>
        <p:nvSpPr>
          <p:cNvPr id="12" name="TextBox 11">
            <a:extLst>
              <a:ext uri="{FF2B5EF4-FFF2-40B4-BE49-F238E27FC236}">
                <a16:creationId xmlns:a16="http://schemas.microsoft.com/office/drawing/2014/main" id="{5750862B-455C-485D-AB3D-0727C276A6C6}"/>
              </a:ext>
            </a:extLst>
          </p:cNvPr>
          <p:cNvSpPr txBox="1"/>
          <p:nvPr/>
        </p:nvSpPr>
        <p:spPr>
          <a:xfrm>
            <a:off x="4875041" y="4354448"/>
            <a:ext cx="3690434" cy="1200329"/>
          </a:xfrm>
          <a:prstGeom prst="rect">
            <a:avLst/>
          </a:prstGeom>
          <a:noFill/>
        </p:spPr>
        <p:txBody>
          <a:bodyPr wrap="none" rtlCol="0">
            <a:spAutoFit/>
          </a:bodyPr>
          <a:lstStyle/>
          <a:p>
            <a:pPr algn="ctr"/>
            <a:r>
              <a:rPr lang="en-US" sz="2400" dirty="0"/>
              <a:t>Atmosphere &lt; Lake</a:t>
            </a:r>
          </a:p>
          <a:p>
            <a:pPr algn="ctr"/>
            <a:endParaRPr lang="en-US" sz="2400" dirty="0"/>
          </a:p>
          <a:p>
            <a:pPr algn="ctr"/>
            <a:r>
              <a:rPr lang="en-US" sz="2400" dirty="0"/>
              <a:t>Lake is </a:t>
            </a:r>
            <a:r>
              <a:rPr lang="en-US" sz="2400" b="1" dirty="0"/>
              <a:t>SOURCE</a:t>
            </a:r>
            <a:r>
              <a:rPr lang="en-US" sz="2400" dirty="0"/>
              <a:t> of GHG</a:t>
            </a:r>
          </a:p>
        </p:txBody>
      </p:sp>
      <p:sp>
        <p:nvSpPr>
          <p:cNvPr id="13" name="TextBox 12">
            <a:extLst>
              <a:ext uri="{FF2B5EF4-FFF2-40B4-BE49-F238E27FC236}">
                <a16:creationId xmlns:a16="http://schemas.microsoft.com/office/drawing/2014/main" id="{2849E990-01AA-A448-8C77-0D5FFDE7238B}"/>
              </a:ext>
            </a:extLst>
          </p:cNvPr>
          <p:cNvSpPr txBox="1"/>
          <p:nvPr/>
        </p:nvSpPr>
        <p:spPr>
          <a:xfrm>
            <a:off x="694256" y="5786457"/>
            <a:ext cx="8014761" cy="830997"/>
          </a:xfrm>
          <a:prstGeom prst="rect">
            <a:avLst/>
          </a:prstGeom>
          <a:noFill/>
        </p:spPr>
        <p:txBody>
          <a:bodyPr wrap="square" rtlCol="0">
            <a:spAutoFit/>
          </a:bodyPr>
          <a:lstStyle/>
          <a:p>
            <a:r>
              <a:rPr lang="en-US" sz="2400" dirty="0"/>
              <a:t>NOTE: When there is ice on the lake’s surface, GHG flux = zero because the air and water are not in contact!</a:t>
            </a:r>
          </a:p>
        </p:txBody>
      </p:sp>
    </p:spTree>
    <p:extLst>
      <p:ext uri="{BB962C8B-B14F-4D97-AF65-F5344CB8AC3E}">
        <p14:creationId xmlns:p14="http://schemas.microsoft.com/office/powerpoint/2010/main" val="1524499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A09445-4A61-3048-B7C1-A834AA9DBD4A}"/>
              </a:ext>
            </a:extLst>
          </p:cNvPr>
          <p:cNvSpPr>
            <a:spLocks noGrp="1"/>
          </p:cNvSpPr>
          <p:nvPr>
            <p:ph idx="1"/>
          </p:nvPr>
        </p:nvSpPr>
        <p:spPr>
          <a:xfrm>
            <a:off x="457200" y="1647919"/>
            <a:ext cx="3744686" cy="3973286"/>
          </a:xfrm>
        </p:spPr>
        <p:txBody>
          <a:bodyPr>
            <a:noAutofit/>
          </a:bodyPr>
          <a:lstStyle/>
          <a:p>
            <a:r>
              <a:rPr lang="en-US" dirty="0"/>
              <a:t>Warmer temperatures may increase phytoplankton growth</a:t>
            </a:r>
          </a:p>
          <a:p>
            <a:r>
              <a:rPr lang="en-US" dirty="0"/>
              <a:t>Warmer temperatures also increase respiration rates</a:t>
            </a:r>
          </a:p>
          <a:p>
            <a:r>
              <a:rPr lang="en-US" dirty="0"/>
              <a:t>Warming water holds less dissolved oxygen (DO), resulting in lower DO concentrations</a:t>
            </a:r>
          </a:p>
        </p:txBody>
      </p:sp>
      <p:sp>
        <p:nvSpPr>
          <p:cNvPr id="4" name="Title 1">
            <a:extLst>
              <a:ext uri="{FF2B5EF4-FFF2-40B4-BE49-F238E27FC236}">
                <a16:creationId xmlns:a16="http://schemas.microsoft.com/office/drawing/2014/main" id="{5C413697-417E-4F2F-9BF1-CCA9C7476E92}"/>
              </a:ext>
            </a:extLst>
          </p:cNvPr>
          <p:cNvSpPr txBox="1">
            <a:spLocks/>
          </p:cNvSpPr>
          <p:nvPr/>
        </p:nvSpPr>
        <p:spPr>
          <a:xfrm>
            <a:off x="304800" y="582816"/>
            <a:ext cx="8686800" cy="990600"/>
          </a:xfrm>
          <a:prstGeom prst="rect">
            <a:avLst/>
          </a:prstGeom>
        </p:spPr>
        <p:txBody>
          <a:bodyPr vert="horz" lIns="91440" tIns="45720" rIns="91440" bIns="45720" rtlCol="0" anchor="ctr">
            <a:normAutofit fontScale="85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t>Lake warming may influence CO</a:t>
            </a:r>
            <a:r>
              <a:rPr lang="en-US" sz="3600" b="1" baseline="-25000" dirty="0"/>
              <a:t>2</a:t>
            </a:r>
            <a:r>
              <a:rPr lang="en-US" sz="3600" b="1" dirty="0"/>
              <a:t> and CH</a:t>
            </a:r>
            <a:r>
              <a:rPr lang="en-US" sz="3600" b="1" baseline="-25000" dirty="0"/>
              <a:t>4</a:t>
            </a:r>
            <a:r>
              <a:rPr lang="en-US" sz="3600" b="1" dirty="0"/>
              <a:t> fluxes: but likely varies among lakes and gases!</a:t>
            </a:r>
          </a:p>
        </p:txBody>
      </p:sp>
      <p:pic>
        <p:nvPicPr>
          <p:cNvPr id="8" name="Picture 7">
            <a:extLst>
              <a:ext uri="{FF2B5EF4-FFF2-40B4-BE49-F238E27FC236}">
                <a16:creationId xmlns:a16="http://schemas.microsoft.com/office/drawing/2014/main" id="{1EB3905B-6D91-4251-BED9-7E76BA6D607B}"/>
              </a:ext>
            </a:extLst>
          </p:cNvPr>
          <p:cNvPicPr>
            <a:picLocks noChangeAspect="1"/>
          </p:cNvPicPr>
          <p:nvPr/>
        </p:nvPicPr>
        <p:blipFill>
          <a:blip r:embed="rId3"/>
          <a:stretch>
            <a:fillRect/>
          </a:stretch>
        </p:blipFill>
        <p:spPr>
          <a:xfrm>
            <a:off x="4419600" y="2110562"/>
            <a:ext cx="4572000" cy="3048000"/>
          </a:xfrm>
          <a:prstGeom prst="rect">
            <a:avLst/>
          </a:prstGeom>
        </p:spPr>
      </p:pic>
      <p:sp>
        <p:nvSpPr>
          <p:cNvPr id="9" name="Rectangle 8">
            <a:extLst>
              <a:ext uri="{FF2B5EF4-FFF2-40B4-BE49-F238E27FC236}">
                <a16:creationId xmlns:a16="http://schemas.microsoft.com/office/drawing/2014/main" id="{6FEB0BDA-003E-4747-930F-72C543C167E8}"/>
              </a:ext>
            </a:extLst>
          </p:cNvPr>
          <p:cNvSpPr/>
          <p:nvPr/>
        </p:nvSpPr>
        <p:spPr>
          <a:xfrm>
            <a:off x="6143202" y="4901212"/>
            <a:ext cx="2753591" cy="230832"/>
          </a:xfrm>
          <a:prstGeom prst="rect">
            <a:avLst/>
          </a:prstGeom>
        </p:spPr>
        <p:txBody>
          <a:bodyPr wrap="square">
            <a:spAutoFit/>
          </a:bodyPr>
          <a:lstStyle/>
          <a:p>
            <a:pPr algn="r"/>
            <a:r>
              <a:rPr lang="en-US" sz="900" dirty="0">
                <a:solidFill>
                  <a:schemeClr val="bg1"/>
                </a:solidFill>
                <a:latin typeface="+mj-lt"/>
              </a:rPr>
              <a:t>R. </a:t>
            </a:r>
            <a:r>
              <a:rPr lang="en-US" sz="900" dirty="0" err="1">
                <a:solidFill>
                  <a:schemeClr val="bg1"/>
                </a:solidFill>
                <a:latin typeface="+mj-lt"/>
              </a:rPr>
              <a:t>Kloeppel</a:t>
            </a:r>
            <a:r>
              <a:rPr lang="en-US" sz="900" dirty="0">
                <a:solidFill>
                  <a:schemeClr val="bg1"/>
                </a:solidFill>
                <a:latin typeface="+mj-lt"/>
              </a:rPr>
              <a:t>, Flickr</a:t>
            </a:r>
          </a:p>
        </p:txBody>
      </p:sp>
      <p:sp>
        <p:nvSpPr>
          <p:cNvPr id="2" name="TextBox 1">
            <a:extLst>
              <a:ext uri="{FF2B5EF4-FFF2-40B4-BE49-F238E27FC236}">
                <a16:creationId xmlns:a16="http://schemas.microsoft.com/office/drawing/2014/main" id="{7AC12BBD-837D-4CEC-903C-FB6C699CF957}"/>
              </a:ext>
            </a:extLst>
          </p:cNvPr>
          <p:cNvSpPr txBox="1"/>
          <p:nvPr/>
        </p:nvSpPr>
        <p:spPr>
          <a:xfrm>
            <a:off x="4470949" y="2259568"/>
            <a:ext cx="2671256" cy="369332"/>
          </a:xfrm>
          <a:prstGeom prst="rect">
            <a:avLst/>
          </a:prstGeom>
          <a:noFill/>
        </p:spPr>
        <p:txBody>
          <a:bodyPr wrap="square" rtlCol="0">
            <a:spAutoFit/>
          </a:bodyPr>
          <a:lstStyle/>
          <a:p>
            <a:r>
              <a:rPr lang="en-US" dirty="0"/>
              <a:t>Lake Sunapee, NH</a:t>
            </a:r>
          </a:p>
        </p:txBody>
      </p:sp>
      <p:sp>
        <p:nvSpPr>
          <p:cNvPr id="6" name="TextBox 5">
            <a:extLst>
              <a:ext uri="{FF2B5EF4-FFF2-40B4-BE49-F238E27FC236}">
                <a16:creationId xmlns:a16="http://schemas.microsoft.com/office/drawing/2014/main" id="{666B5C74-5439-4E69-8E48-3C0E2714DE78}"/>
              </a:ext>
            </a:extLst>
          </p:cNvPr>
          <p:cNvSpPr txBox="1"/>
          <p:nvPr/>
        </p:nvSpPr>
        <p:spPr>
          <a:xfrm>
            <a:off x="1160759" y="5927518"/>
            <a:ext cx="6517682" cy="461665"/>
          </a:xfrm>
          <a:prstGeom prst="rect">
            <a:avLst/>
          </a:prstGeom>
          <a:noFill/>
        </p:spPr>
        <p:txBody>
          <a:bodyPr wrap="none" rtlCol="0">
            <a:spAutoFit/>
          </a:bodyPr>
          <a:lstStyle/>
          <a:p>
            <a:r>
              <a:rPr lang="en-US" sz="2400" i="1" dirty="0"/>
              <a:t>BUT, how will all of these processes interact?</a:t>
            </a:r>
          </a:p>
        </p:txBody>
      </p:sp>
    </p:spTree>
    <p:extLst>
      <p:ext uri="{BB962C8B-B14F-4D97-AF65-F5344CB8AC3E}">
        <p14:creationId xmlns:p14="http://schemas.microsoft.com/office/powerpoint/2010/main" val="2455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6451"/>
            <a:ext cx="9144000" cy="665674"/>
          </a:xfrm>
        </p:spPr>
        <p:txBody>
          <a:bodyPr anchor="t">
            <a:noAutofit/>
          </a:bodyPr>
          <a:lstStyle/>
          <a:p>
            <a:r>
              <a:rPr lang="en-US" sz="3400" b="1" dirty="0"/>
              <a:t> How does lake temperature vary seasonally?</a:t>
            </a:r>
          </a:p>
        </p:txBody>
      </p:sp>
      <p:pic>
        <p:nvPicPr>
          <p:cNvPr id="31" name="Picture 30">
            <a:extLst>
              <a:ext uri="{FF2B5EF4-FFF2-40B4-BE49-F238E27FC236}">
                <a16:creationId xmlns:a16="http://schemas.microsoft.com/office/drawing/2014/main" id="{36247D43-D7BB-42B6-B7F1-4A336C24AFE4}"/>
              </a:ext>
            </a:extLst>
          </p:cNvPr>
          <p:cNvPicPr>
            <a:picLocks noChangeAspect="1"/>
          </p:cNvPicPr>
          <p:nvPr/>
        </p:nvPicPr>
        <p:blipFill>
          <a:blip r:embed="rId3"/>
          <a:stretch>
            <a:fillRect/>
          </a:stretch>
        </p:blipFill>
        <p:spPr>
          <a:xfrm>
            <a:off x="29816" y="1171244"/>
            <a:ext cx="9081260" cy="4857418"/>
          </a:xfrm>
          <a:prstGeom prst="rect">
            <a:avLst/>
          </a:prstGeom>
        </p:spPr>
      </p:pic>
      <p:sp>
        <p:nvSpPr>
          <p:cNvPr id="32" name="TextBox 31">
            <a:extLst>
              <a:ext uri="{FF2B5EF4-FFF2-40B4-BE49-F238E27FC236}">
                <a16:creationId xmlns:a16="http://schemas.microsoft.com/office/drawing/2014/main" id="{BC82C4B3-FD08-432F-B8B1-E783864B7EB4}"/>
              </a:ext>
            </a:extLst>
          </p:cNvPr>
          <p:cNvSpPr txBox="1"/>
          <p:nvPr/>
        </p:nvSpPr>
        <p:spPr>
          <a:xfrm>
            <a:off x="1045300" y="1212293"/>
            <a:ext cx="1409045" cy="369332"/>
          </a:xfrm>
          <a:prstGeom prst="rect">
            <a:avLst/>
          </a:prstGeom>
          <a:noFill/>
        </p:spPr>
        <p:txBody>
          <a:bodyPr wrap="square" rtlCol="0">
            <a:spAutoFit/>
          </a:bodyPr>
          <a:lstStyle/>
          <a:p>
            <a:r>
              <a:rPr lang="en-US" b="1" dirty="0"/>
              <a:t>Ice cover</a:t>
            </a:r>
          </a:p>
        </p:txBody>
      </p:sp>
      <p:sp>
        <p:nvSpPr>
          <p:cNvPr id="33" name="TextBox 32">
            <a:extLst>
              <a:ext uri="{FF2B5EF4-FFF2-40B4-BE49-F238E27FC236}">
                <a16:creationId xmlns:a16="http://schemas.microsoft.com/office/drawing/2014/main" id="{A6935D57-B033-48DA-94BB-DF94906C38F3}"/>
              </a:ext>
            </a:extLst>
          </p:cNvPr>
          <p:cNvSpPr txBox="1"/>
          <p:nvPr/>
        </p:nvSpPr>
        <p:spPr>
          <a:xfrm>
            <a:off x="1410356" y="5005611"/>
            <a:ext cx="1409045" cy="646331"/>
          </a:xfrm>
          <a:prstGeom prst="rect">
            <a:avLst/>
          </a:prstGeom>
          <a:noFill/>
        </p:spPr>
        <p:txBody>
          <a:bodyPr wrap="square" rtlCol="0">
            <a:spAutoFit/>
          </a:bodyPr>
          <a:lstStyle/>
          <a:p>
            <a:r>
              <a:rPr lang="en-US" b="1" dirty="0">
                <a:solidFill>
                  <a:schemeClr val="bg1"/>
                </a:solidFill>
              </a:rPr>
              <a:t>Changing lake level</a:t>
            </a:r>
          </a:p>
        </p:txBody>
      </p:sp>
      <p:sp>
        <p:nvSpPr>
          <p:cNvPr id="34" name="TextBox 33">
            <a:extLst>
              <a:ext uri="{FF2B5EF4-FFF2-40B4-BE49-F238E27FC236}">
                <a16:creationId xmlns:a16="http://schemas.microsoft.com/office/drawing/2014/main" id="{F85A9E3D-1805-4322-9C13-0EAA6AEEBB46}"/>
              </a:ext>
            </a:extLst>
          </p:cNvPr>
          <p:cNvSpPr txBox="1"/>
          <p:nvPr/>
        </p:nvSpPr>
        <p:spPr>
          <a:xfrm>
            <a:off x="4040141" y="1985132"/>
            <a:ext cx="1409045" cy="369332"/>
          </a:xfrm>
          <a:prstGeom prst="rect">
            <a:avLst/>
          </a:prstGeom>
          <a:noFill/>
        </p:spPr>
        <p:txBody>
          <a:bodyPr wrap="square" rtlCol="0">
            <a:spAutoFit/>
          </a:bodyPr>
          <a:lstStyle/>
          <a:p>
            <a:r>
              <a:rPr lang="en-US" b="1" dirty="0"/>
              <a:t>Epilimnion</a:t>
            </a:r>
          </a:p>
        </p:txBody>
      </p:sp>
      <p:sp>
        <p:nvSpPr>
          <p:cNvPr id="35" name="TextBox 34">
            <a:extLst>
              <a:ext uri="{FF2B5EF4-FFF2-40B4-BE49-F238E27FC236}">
                <a16:creationId xmlns:a16="http://schemas.microsoft.com/office/drawing/2014/main" id="{BB5857D6-EDDC-4D28-B98A-488C65FE81C0}"/>
              </a:ext>
            </a:extLst>
          </p:cNvPr>
          <p:cNvSpPr txBox="1"/>
          <p:nvPr/>
        </p:nvSpPr>
        <p:spPr>
          <a:xfrm>
            <a:off x="3848755" y="5209046"/>
            <a:ext cx="2257936" cy="369332"/>
          </a:xfrm>
          <a:prstGeom prst="rect">
            <a:avLst/>
          </a:prstGeom>
          <a:noFill/>
        </p:spPr>
        <p:txBody>
          <a:bodyPr wrap="square" rtlCol="0">
            <a:spAutoFit/>
          </a:bodyPr>
          <a:lstStyle/>
          <a:p>
            <a:r>
              <a:rPr lang="en-US" b="1" dirty="0"/>
              <a:t>Hypolimnion</a:t>
            </a:r>
          </a:p>
        </p:txBody>
      </p:sp>
      <p:sp>
        <p:nvSpPr>
          <p:cNvPr id="36" name="TextBox 35">
            <a:extLst>
              <a:ext uri="{FF2B5EF4-FFF2-40B4-BE49-F238E27FC236}">
                <a16:creationId xmlns:a16="http://schemas.microsoft.com/office/drawing/2014/main" id="{34385E10-3C57-4A6F-BFCF-73CABE3D1ADE}"/>
              </a:ext>
            </a:extLst>
          </p:cNvPr>
          <p:cNvSpPr txBox="1"/>
          <p:nvPr/>
        </p:nvSpPr>
        <p:spPr>
          <a:xfrm>
            <a:off x="3936358" y="2826003"/>
            <a:ext cx="2257936" cy="369332"/>
          </a:xfrm>
          <a:prstGeom prst="rect">
            <a:avLst/>
          </a:prstGeom>
          <a:noFill/>
        </p:spPr>
        <p:txBody>
          <a:bodyPr wrap="square" rtlCol="0">
            <a:spAutoFit/>
          </a:bodyPr>
          <a:lstStyle/>
          <a:p>
            <a:r>
              <a:rPr lang="en-US" b="1" dirty="0"/>
              <a:t>Thermocline</a:t>
            </a:r>
          </a:p>
        </p:txBody>
      </p:sp>
      <p:sp>
        <p:nvSpPr>
          <p:cNvPr id="40" name="TextBox 39">
            <a:extLst>
              <a:ext uri="{FF2B5EF4-FFF2-40B4-BE49-F238E27FC236}">
                <a16:creationId xmlns:a16="http://schemas.microsoft.com/office/drawing/2014/main" id="{2E4E2468-58CD-4965-B14D-F6B338051B38}"/>
              </a:ext>
            </a:extLst>
          </p:cNvPr>
          <p:cNvSpPr txBox="1"/>
          <p:nvPr/>
        </p:nvSpPr>
        <p:spPr>
          <a:xfrm>
            <a:off x="136083" y="6481712"/>
            <a:ext cx="9344344" cy="369332"/>
          </a:xfrm>
          <a:prstGeom prst="rect">
            <a:avLst/>
          </a:prstGeom>
          <a:noFill/>
        </p:spPr>
        <p:txBody>
          <a:bodyPr wrap="square" rtlCol="0">
            <a:spAutoFit/>
          </a:bodyPr>
          <a:lstStyle/>
          <a:p>
            <a:r>
              <a:rPr lang="en-US" dirty="0"/>
              <a:t>Lake Mendota, WI, USA: data from Temperate Lakes Long-Term Ecological Research</a:t>
            </a:r>
          </a:p>
        </p:txBody>
      </p:sp>
    </p:spTree>
    <p:extLst>
      <p:ext uri="{BB962C8B-B14F-4D97-AF65-F5344CB8AC3E}">
        <p14:creationId xmlns:p14="http://schemas.microsoft.com/office/powerpoint/2010/main" val="391777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CBD7-80E8-B94D-BCA4-E14B15D83ECA}"/>
              </a:ext>
            </a:extLst>
          </p:cNvPr>
          <p:cNvSpPr>
            <a:spLocks noGrp="1"/>
          </p:cNvSpPr>
          <p:nvPr>
            <p:ph type="title"/>
          </p:nvPr>
        </p:nvSpPr>
        <p:spPr/>
        <p:txBody>
          <a:bodyPr>
            <a:noAutofit/>
          </a:bodyPr>
          <a:lstStyle/>
          <a:p>
            <a:r>
              <a:rPr lang="en-US" sz="3400" b="1" dirty="0"/>
              <a:t>How will warming air temperatures affect water temperatures?</a:t>
            </a:r>
          </a:p>
        </p:txBody>
      </p:sp>
      <p:sp>
        <p:nvSpPr>
          <p:cNvPr id="3" name="Content Placeholder 2">
            <a:extLst>
              <a:ext uri="{FF2B5EF4-FFF2-40B4-BE49-F238E27FC236}">
                <a16:creationId xmlns:a16="http://schemas.microsoft.com/office/drawing/2014/main" id="{8EED48D2-3DD7-0A47-A9B9-44B262425C62}"/>
              </a:ext>
            </a:extLst>
          </p:cNvPr>
          <p:cNvSpPr>
            <a:spLocks noGrp="1"/>
          </p:cNvSpPr>
          <p:nvPr>
            <p:ph idx="1"/>
          </p:nvPr>
        </p:nvSpPr>
        <p:spPr>
          <a:xfrm>
            <a:off x="457201" y="5382494"/>
            <a:ext cx="8229600" cy="845127"/>
          </a:xfrm>
        </p:spPr>
        <p:txBody>
          <a:bodyPr/>
          <a:lstStyle/>
          <a:p>
            <a:r>
              <a:rPr lang="en-US" dirty="0"/>
              <a:t>Warmer </a:t>
            </a:r>
            <a:r>
              <a:rPr lang="en-US" dirty="0" err="1"/>
              <a:t>epilimnetic</a:t>
            </a:r>
            <a:r>
              <a:rPr lang="en-US" dirty="0"/>
              <a:t> waters yet cooler hypolimnetic waters</a:t>
            </a:r>
          </a:p>
        </p:txBody>
      </p:sp>
      <p:pic>
        <p:nvPicPr>
          <p:cNvPr id="4" name="Picture 3">
            <a:extLst>
              <a:ext uri="{FF2B5EF4-FFF2-40B4-BE49-F238E27FC236}">
                <a16:creationId xmlns:a16="http://schemas.microsoft.com/office/drawing/2014/main" id="{15C0A2E4-086B-4DBA-8D02-BEFE82D71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40" y="2020695"/>
            <a:ext cx="4298961" cy="3195543"/>
          </a:xfrm>
          <a:prstGeom prst="rect">
            <a:avLst/>
          </a:prstGeom>
        </p:spPr>
      </p:pic>
      <p:pic>
        <p:nvPicPr>
          <p:cNvPr id="5" name="Picture 4">
            <a:extLst>
              <a:ext uri="{FF2B5EF4-FFF2-40B4-BE49-F238E27FC236}">
                <a16:creationId xmlns:a16="http://schemas.microsoft.com/office/drawing/2014/main" id="{1E07D2AF-36DA-42AD-888D-382D47093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1" y="2020696"/>
            <a:ext cx="4298961" cy="3195543"/>
          </a:xfrm>
          <a:prstGeom prst="rect">
            <a:avLst/>
          </a:prstGeom>
        </p:spPr>
      </p:pic>
      <p:sp>
        <p:nvSpPr>
          <p:cNvPr id="6" name="TextBox 5">
            <a:extLst>
              <a:ext uri="{FF2B5EF4-FFF2-40B4-BE49-F238E27FC236}">
                <a16:creationId xmlns:a16="http://schemas.microsoft.com/office/drawing/2014/main" id="{BA27A8C0-EF14-4618-ACC3-5A7CC7D02584}"/>
              </a:ext>
            </a:extLst>
          </p:cNvPr>
          <p:cNvSpPr txBox="1"/>
          <p:nvPr/>
        </p:nvSpPr>
        <p:spPr>
          <a:xfrm>
            <a:off x="144963" y="6374339"/>
            <a:ext cx="9344344" cy="369332"/>
          </a:xfrm>
          <a:prstGeom prst="rect">
            <a:avLst/>
          </a:prstGeom>
          <a:noFill/>
        </p:spPr>
        <p:txBody>
          <a:bodyPr wrap="square" rtlCol="0">
            <a:spAutoFit/>
          </a:bodyPr>
          <a:lstStyle/>
          <a:p>
            <a:r>
              <a:rPr lang="en-US" dirty="0"/>
              <a:t>Model output from Falling Creek Reservoir, VA</a:t>
            </a:r>
          </a:p>
        </p:txBody>
      </p:sp>
      <p:sp>
        <p:nvSpPr>
          <p:cNvPr id="7" name="TextBox 6">
            <a:extLst>
              <a:ext uri="{FF2B5EF4-FFF2-40B4-BE49-F238E27FC236}">
                <a16:creationId xmlns:a16="http://schemas.microsoft.com/office/drawing/2014/main" id="{102317B0-6980-4663-A85A-6C4F9B03C0DA}"/>
              </a:ext>
            </a:extLst>
          </p:cNvPr>
          <p:cNvSpPr txBox="1"/>
          <p:nvPr/>
        </p:nvSpPr>
        <p:spPr>
          <a:xfrm>
            <a:off x="457201" y="1589017"/>
            <a:ext cx="1194954" cy="400110"/>
          </a:xfrm>
          <a:prstGeom prst="rect">
            <a:avLst/>
          </a:prstGeom>
          <a:noFill/>
        </p:spPr>
        <p:txBody>
          <a:bodyPr wrap="square" rtlCol="0">
            <a:spAutoFit/>
          </a:bodyPr>
          <a:lstStyle/>
          <a:p>
            <a:r>
              <a:rPr lang="en-US" sz="2000" dirty="0"/>
              <a:t>Baseline</a:t>
            </a:r>
          </a:p>
        </p:txBody>
      </p:sp>
      <p:sp>
        <p:nvSpPr>
          <p:cNvPr id="8" name="TextBox 7">
            <a:extLst>
              <a:ext uri="{FF2B5EF4-FFF2-40B4-BE49-F238E27FC236}">
                <a16:creationId xmlns:a16="http://schemas.microsoft.com/office/drawing/2014/main" id="{55920DA5-D01F-4FCB-AB16-5A5EB3E709E1}"/>
              </a:ext>
            </a:extLst>
          </p:cNvPr>
          <p:cNvSpPr txBox="1"/>
          <p:nvPr/>
        </p:nvSpPr>
        <p:spPr>
          <a:xfrm>
            <a:off x="4817918" y="1589017"/>
            <a:ext cx="3226191" cy="400110"/>
          </a:xfrm>
          <a:prstGeom prst="rect">
            <a:avLst/>
          </a:prstGeom>
          <a:noFill/>
        </p:spPr>
        <p:txBody>
          <a:bodyPr wrap="square" rtlCol="0">
            <a:spAutoFit/>
          </a:bodyPr>
          <a:lstStyle/>
          <a:p>
            <a:r>
              <a:rPr lang="en-US" sz="2000" dirty="0"/>
              <a:t>+6</a:t>
            </a:r>
            <a:r>
              <a:rPr lang="en-US" sz="2000" baseline="30000" dirty="0"/>
              <a:t>o</a:t>
            </a:r>
            <a:r>
              <a:rPr lang="en-US" sz="2000" dirty="0"/>
              <a:t>C Climate Scenario</a:t>
            </a:r>
          </a:p>
        </p:txBody>
      </p:sp>
      <p:sp>
        <p:nvSpPr>
          <p:cNvPr id="9" name="TextBox 8">
            <a:extLst>
              <a:ext uri="{FF2B5EF4-FFF2-40B4-BE49-F238E27FC236}">
                <a16:creationId xmlns:a16="http://schemas.microsoft.com/office/drawing/2014/main" id="{879436FA-6643-4D84-B73D-BCD55AD89912}"/>
              </a:ext>
            </a:extLst>
          </p:cNvPr>
          <p:cNvSpPr txBox="1"/>
          <p:nvPr/>
        </p:nvSpPr>
        <p:spPr>
          <a:xfrm>
            <a:off x="3910520" y="2059608"/>
            <a:ext cx="496110" cy="338554"/>
          </a:xfrm>
          <a:prstGeom prst="rect">
            <a:avLst/>
          </a:prstGeom>
          <a:noFill/>
        </p:spPr>
        <p:txBody>
          <a:bodyPr wrap="square" rtlCol="0">
            <a:spAutoFit/>
          </a:bodyPr>
          <a:lstStyle/>
          <a:p>
            <a:r>
              <a:rPr lang="en-US" sz="1600" dirty="0"/>
              <a:t>30</a:t>
            </a:r>
          </a:p>
        </p:txBody>
      </p:sp>
      <p:sp>
        <p:nvSpPr>
          <p:cNvPr id="10" name="TextBox 9">
            <a:extLst>
              <a:ext uri="{FF2B5EF4-FFF2-40B4-BE49-F238E27FC236}">
                <a16:creationId xmlns:a16="http://schemas.microsoft.com/office/drawing/2014/main" id="{113E2F93-1096-41BA-BC42-F3A37367700C}"/>
              </a:ext>
            </a:extLst>
          </p:cNvPr>
          <p:cNvSpPr txBox="1"/>
          <p:nvPr/>
        </p:nvSpPr>
        <p:spPr>
          <a:xfrm>
            <a:off x="3905657" y="2504525"/>
            <a:ext cx="496110" cy="338554"/>
          </a:xfrm>
          <a:prstGeom prst="rect">
            <a:avLst/>
          </a:prstGeom>
          <a:noFill/>
        </p:spPr>
        <p:txBody>
          <a:bodyPr wrap="square" rtlCol="0">
            <a:spAutoFit/>
          </a:bodyPr>
          <a:lstStyle/>
          <a:p>
            <a:r>
              <a:rPr lang="en-US" sz="1600" dirty="0"/>
              <a:t>25</a:t>
            </a:r>
          </a:p>
        </p:txBody>
      </p:sp>
      <p:sp>
        <p:nvSpPr>
          <p:cNvPr id="11" name="TextBox 10">
            <a:extLst>
              <a:ext uri="{FF2B5EF4-FFF2-40B4-BE49-F238E27FC236}">
                <a16:creationId xmlns:a16="http://schemas.microsoft.com/office/drawing/2014/main" id="{675E8B68-402D-4F01-949A-85358579419A}"/>
              </a:ext>
            </a:extLst>
          </p:cNvPr>
          <p:cNvSpPr txBox="1"/>
          <p:nvPr/>
        </p:nvSpPr>
        <p:spPr>
          <a:xfrm>
            <a:off x="3905657" y="2953957"/>
            <a:ext cx="496110" cy="338554"/>
          </a:xfrm>
          <a:prstGeom prst="rect">
            <a:avLst/>
          </a:prstGeom>
          <a:noFill/>
        </p:spPr>
        <p:txBody>
          <a:bodyPr wrap="square" rtlCol="0">
            <a:spAutoFit/>
          </a:bodyPr>
          <a:lstStyle/>
          <a:p>
            <a:r>
              <a:rPr lang="en-US" sz="1600" dirty="0"/>
              <a:t>20</a:t>
            </a:r>
          </a:p>
        </p:txBody>
      </p:sp>
      <p:sp>
        <p:nvSpPr>
          <p:cNvPr id="12" name="TextBox 11">
            <a:extLst>
              <a:ext uri="{FF2B5EF4-FFF2-40B4-BE49-F238E27FC236}">
                <a16:creationId xmlns:a16="http://schemas.microsoft.com/office/drawing/2014/main" id="{AE52AAC6-A42B-4494-AF3F-691A475EB388}"/>
              </a:ext>
            </a:extLst>
          </p:cNvPr>
          <p:cNvSpPr txBox="1"/>
          <p:nvPr/>
        </p:nvSpPr>
        <p:spPr>
          <a:xfrm>
            <a:off x="3905657" y="3399704"/>
            <a:ext cx="496110" cy="338554"/>
          </a:xfrm>
          <a:prstGeom prst="rect">
            <a:avLst/>
          </a:prstGeom>
          <a:noFill/>
        </p:spPr>
        <p:txBody>
          <a:bodyPr wrap="square" rtlCol="0">
            <a:spAutoFit/>
          </a:bodyPr>
          <a:lstStyle/>
          <a:p>
            <a:r>
              <a:rPr lang="en-US" sz="1600" dirty="0"/>
              <a:t>15</a:t>
            </a:r>
          </a:p>
        </p:txBody>
      </p:sp>
      <p:sp>
        <p:nvSpPr>
          <p:cNvPr id="13" name="TextBox 12">
            <a:extLst>
              <a:ext uri="{FF2B5EF4-FFF2-40B4-BE49-F238E27FC236}">
                <a16:creationId xmlns:a16="http://schemas.microsoft.com/office/drawing/2014/main" id="{9CED71EF-E531-4CEC-8C2F-B33CDC7052E4}"/>
              </a:ext>
            </a:extLst>
          </p:cNvPr>
          <p:cNvSpPr txBox="1"/>
          <p:nvPr/>
        </p:nvSpPr>
        <p:spPr>
          <a:xfrm>
            <a:off x="3905657" y="3852630"/>
            <a:ext cx="496110" cy="338554"/>
          </a:xfrm>
          <a:prstGeom prst="rect">
            <a:avLst/>
          </a:prstGeom>
          <a:noFill/>
        </p:spPr>
        <p:txBody>
          <a:bodyPr wrap="square" rtlCol="0">
            <a:spAutoFit/>
          </a:bodyPr>
          <a:lstStyle/>
          <a:p>
            <a:r>
              <a:rPr lang="en-US" sz="1600" dirty="0"/>
              <a:t>10</a:t>
            </a:r>
          </a:p>
        </p:txBody>
      </p:sp>
      <p:sp>
        <p:nvSpPr>
          <p:cNvPr id="14" name="TextBox 13">
            <a:extLst>
              <a:ext uri="{FF2B5EF4-FFF2-40B4-BE49-F238E27FC236}">
                <a16:creationId xmlns:a16="http://schemas.microsoft.com/office/drawing/2014/main" id="{6506CF9E-3135-4547-8AF5-A309231D24FB}"/>
              </a:ext>
            </a:extLst>
          </p:cNvPr>
          <p:cNvSpPr txBox="1"/>
          <p:nvPr/>
        </p:nvSpPr>
        <p:spPr>
          <a:xfrm>
            <a:off x="3968889" y="4281334"/>
            <a:ext cx="496110" cy="338554"/>
          </a:xfrm>
          <a:prstGeom prst="rect">
            <a:avLst/>
          </a:prstGeom>
          <a:noFill/>
        </p:spPr>
        <p:txBody>
          <a:bodyPr wrap="square" rtlCol="0">
            <a:spAutoFit/>
          </a:bodyPr>
          <a:lstStyle/>
          <a:p>
            <a:r>
              <a:rPr lang="en-US" sz="1600" dirty="0"/>
              <a:t>5</a:t>
            </a:r>
          </a:p>
        </p:txBody>
      </p:sp>
      <p:sp>
        <p:nvSpPr>
          <p:cNvPr id="15" name="TextBox 14">
            <a:extLst>
              <a:ext uri="{FF2B5EF4-FFF2-40B4-BE49-F238E27FC236}">
                <a16:creationId xmlns:a16="http://schemas.microsoft.com/office/drawing/2014/main" id="{B57D838D-CF4A-4151-B1AE-9BCE85CA30AA}"/>
              </a:ext>
            </a:extLst>
          </p:cNvPr>
          <p:cNvSpPr txBox="1"/>
          <p:nvPr/>
        </p:nvSpPr>
        <p:spPr>
          <a:xfrm>
            <a:off x="3968889" y="4718596"/>
            <a:ext cx="496110" cy="338554"/>
          </a:xfrm>
          <a:prstGeom prst="rect">
            <a:avLst/>
          </a:prstGeom>
          <a:noFill/>
        </p:spPr>
        <p:txBody>
          <a:bodyPr wrap="square" rtlCol="0">
            <a:spAutoFit/>
          </a:bodyPr>
          <a:lstStyle/>
          <a:p>
            <a:r>
              <a:rPr lang="en-US" sz="1600" dirty="0"/>
              <a:t>0</a:t>
            </a:r>
          </a:p>
        </p:txBody>
      </p:sp>
      <p:sp>
        <p:nvSpPr>
          <p:cNvPr id="23" name="TextBox 22">
            <a:extLst>
              <a:ext uri="{FF2B5EF4-FFF2-40B4-BE49-F238E27FC236}">
                <a16:creationId xmlns:a16="http://schemas.microsoft.com/office/drawing/2014/main" id="{2918C2F3-1FCF-4AE5-8F28-3B2EF6D2BAF4}"/>
              </a:ext>
            </a:extLst>
          </p:cNvPr>
          <p:cNvSpPr txBox="1"/>
          <p:nvPr/>
        </p:nvSpPr>
        <p:spPr>
          <a:xfrm>
            <a:off x="8219210" y="2059608"/>
            <a:ext cx="496110" cy="338554"/>
          </a:xfrm>
          <a:prstGeom prst="rect">
            <a:avLst/>
          </a:prstGeom>
          <a:noFill/>
        </p:spPr>
        <p:txBody>
          <a:bodyPr wrap="square" rtlCol="0">
            <a:spAutoFit/>
          </a:bodyPr>
          <a:lstStyle/>
          <a:p>
            <a:r>
              <a:rPr lang="en-US" sz="1600" dirty="0"/>
              <a:t>30</a:t>
            </a:r>
          </a:p>
        </p:txBody>
      </p:sp>
      <p:sp>
        <p:nvSpPr>
          <p:cNvPr id="24" name="TextBox 23">
            <a:extLst>
              <a:ext uri="{FF2B5EF4-FFF2-40B4-BE49-F238E27FC236}">
                <a16:creationId xmlns:a16="http://schemas.microsoft.com/office/drawing/2014/main" id="{19260EA1-65BE-4A2B-A2B0-4908DBE72FA9}"/>
              </a:ext>
            </a:extLst>
          </p:cNvPr>
          <p:cNvSpPr txBox="1"/>
          <p:nvPr/>
        </p:nvSpPr>
        <p:spPr>
          <a:xfrm>
            <a:off x="8214347" y="2504525"/>
            <a:ext cx="496110" cy="338554"/>
          </a:xfrm>
          <a:prstGeom prst="rect">
            <a:avLst/>
          </a:prstGeom>
          <a:noFill/>
        </p:spPr>
        <p:txBody>
          <a:bodyPr wrap="square" rtlCol="0">
            <a:spAutoFit/>
          </a:bodyPr>
          <a:lstStyle/>
          <a:p>
            <a:r>
              <a:rPr lang="en-US" sz="1600" dirty="0"/>
              <a:t>25</a:t>
            </a:r>
          </a:p>
        </p:txBody>
      </p:sp>
      <p:sp>
        <p:nvSpPr>
          <p:cNvPr id="25" name="TextBox 24">
            <a:extLst>
              <a:ext uri="{FF2B5EF4-FFF2-40B4-BE49-F238E27FC236}">
                <a16:creationId xmlns:a16="http://schemas.microsoft.com/office/drawing/2014/main" id="{CE41A295-BA20-423D-8A69-613B7500E13A}"/>
              </a:ext>
            </a:extLst>
          </p:cNvPr>
          <p:cNvSpPr txBox="1"/>
          <p:nvPr/>
        </p:nvSpPr>
        <p:spPr>
          <a:xfrm>
            <a:off x="8214347" y="2953957"/>
            <a:ext cx="496110" cy="338554"/>
          </a:xfrm>
          <a:prstGeom prst="rect">
            <a:avLst/>
          </a:prstGeom>
          <a:noFill/>
        </p:spPr>
        <p:txBody>
          <a:bodyPr wrap="square" rtlCol="0">
            <a:spAutoFit/>
          </a:bodyPr>
          <a:lstStyle/>
          <a:p>
            <a:r>
              <a:rPr lang="en-US" sz="1600" dirty="0"/>
              <a:t>20</a:t>
            </a:r>
          </a:p>
        </p:txBody>
      </p:sp>
      <p:sp>
        <p:nvSpPr>
          <p:cNvPr id="26" name="TextBox 25">
            <a:extLst>
              <a:ext uri="{FF2B5EF4-FFF2-40B4-BE49-F238E27FC236}">
                <a16:creationId xmlns:a16="http://schemas.microsoft.com/office/drawing/2014/main" id="{8644B3DE-7A9B-40AB-BD1F-2AC340E132D0}"/>
              </a:ext>
            </a:extLst>
          </p:cNvPr>
          <p:cNvSpPr txBox="1"/>
          <p:nvPr/>
        </p:nvSpPr>
        <p:spPr>
          <a:xfrm>
            <a:off x="8214347" y="3399704"/>
            <a:ext cx="496110" cy="338554"/>
          </a:xfrm>
          <a:prstGeom prst="rect">
            <a:avLst/>
          </a:prstGeom>
          <a:noFill/>
        </p:spPr>
        <p:txBody>
          <a:bodyPr wrap="square" rtlCol="0">
            <a:spAutoFit/>
          </a:bodyPr>
          <a:lstStyle/>
          <a:p>
            <a:r>
              <a:rPr lang="en-US" sz="1600" dirty="0"/>
              <a:t>15</a:t>
            </a:r>
          </a:p>
        </p:txBody>
      </p:sp>
      <p:sp>
        <p:nvSpPr>
          <p:cNvPr id="27" name="TextBox 26">
            <a:extLst>
              <a:ext uri="{FF2B5EF4-FFF2-40B4-BE49-F238E27FC236}">
                <a16:creationId xmlns:a16="http://schemas.microsoft.com/office/drawing/2014/main" id="{1C2BB471-86D5-41B7-B3CA-5C4722B75A61}"/>
              </a:ext>
            </a:extLst>
          </p:cNvPr>
          <p:cNvSpPr txBox="1"/>
          <p:nvPr/>
        </p:nvSpPr>
        <p:spPr>
          <a:xfrm>
            <a:off x="8214347" y="3852630"/>
            <a:ext cx="496110" cy="338554"/>
          </a:xfrm>
          <a:prstGeom prst="rect">
            <a:avLst/>
          </a:prstGeom>
          <a:noFill/>
        </p:spPr>
        <p:txBody>
          <a:bodyPr wrap="square" rtlCol="0">
            <a:spAutoFit/>
          </a:bodyPr>
          <a:lstStyle/>
          <a:p>
            <a:r>
              <a:rPr lang="en-US" sz="1600" dirty="0"/>
              <a:t>10</a:t>
            </a:r>
          </a:p>
        </p:txBody>
      </p:sp>
      <p:sp>
        <p:nvSpPr>
          <p:cNvPr id="28" name="TextBox 27">
            <a:extLst>
              <a:ext uri="{FF2B5EF4-FFF2-40B4-BE49-F238E27FC236}">
                <a16:creationId xmlns:a16="http://schemas.microsoft.com/office/drawing/2014/main" id="{A5E2850F-32AB-45F5-A5DC-3A535DE9FE4F}"/>
              </a:ext>
            </a:extLst>
          </p:cNvPr>
          <p:cNvSpPr txBox="1"/>
          <p:nvPr/>
        </p:nvSpPr>
        <p:spPr>
          <a:xfrm>
            <a:off x="8277579" y="4281334"/>
            <a:ext cx="496110" cy="338554"/>
          </a:xfrm>
          <a:prstGeom prst="rect">
            <a:avLst/>
          </a:prstGeom>
          <a:noFill/>
        </p:spPr>
        <p:txBody>
          <a:bodyPr wrap="square" rtlCol="0">
            <a:spAutoFit/>
          </a:bodyPr>
          <a:lstStyle/>
          <a:p>
            <a:r>
              <a:rPr lang="en-US" sz="1600" dirty="0"/>
              <a:t>5</a:t>
            </a:r>
          </a:p>
        </p:txBody>
      </p:sp>
      <p:sp>
        <p:nvSpPr>
          <p:cNvPr id="29" name="TextBox 28">
            <a:extLst>
              <a:ext uri="{FF2B5EF4-FFF2-40B4-BE49-F238E27FC236}">
                <a16:creationId xmlns:a16="http://schemas.microsoft.com/office/drawing/2014/main" id="{215C6726-129A-40E5-B3A9-55BEF4DFADC2}"/>
              </a:ext>
            </a:extLst>
          </p:cNvPr>
          <p:cNvSpPr txBox="1"/>
          <p:nvPr/>
        </p:nvSpPr>
        <p:spPr>
          <a:xfrm>
            <a:off x="8277579" y="4718596"/>
            <a:ext cx="496110" cy="338554"/>
          </a:xfrm>
          <a:prstGeom prst="rect">
            <a:avLst/>
          </a:prstGeom>
          <a:noFill/>
        </p:spPr>
        <p:txBody>
          <a:bodyPr wrap="square" rtlCol="0">
            <a:spAutoFit/>
          </a:bodyPr>
          <a:lstStyle/>
          <a:p>
            <a:r>
              <a:rPr lang="en-US" sz="1600" dirty="0"/>
              <a:t>0</a:t>
            </a:r>
          </a:p>
        </p:txBody>
      </p:sp>
      <p:sp>
        <p:nvSpPr>
          <p:cNvPr id="30" name="TextBox 29">
            <a:extLst>
              <a:ext uri="{FF2B5EF4-FFF2-40B4-BE49-F238E27FC236}">
                <a16:creationId xmlns:a16="http://schemas.microsoft.com/office/drawing/2014/main" id="{2E1B4D23-5813-4CB7-9172-AA876DEB2A11}"/>
              </a:ext>
            </a:extLst>
          </p:cNvPr>
          <p:cNvSpPr txBox="1"/>
          <p:nvPr/>
        </p:nvSpPr>
        <p:spPr>
          <a:xfrm>
            <a:off x="1764179" y="2059608"/>
            <a:ext cx="1409045" cy="369332"/>
          </a:xfrm>
          <a:prstGeom prst="rect">
            <a:avLst/>
          </a:prstGeom>
          <a:noFill/>
        </p:spPr>
        <p:txBody>
          <a:bodyPr wrap="square" rtlCol="0">
            <a:spAutoFit/>
          </a:bodyPr>
          <a:lstStyle/>
          <a:p>
            <a:r>
              <a:rPr lang="en-US" b="1" dirty="0"/>
              <a:t>Epilimnion</a:t>
            </a:r>
          </a:p>
        </p:txBody>
      </p:sp>
      <p:sp>
        <p:nvSpPr>
          <p:cNvPr id="31" name="TextBox 30">
            <a:extLst>
              <a:ext uri="{FF2B5EF4-FFF2-40B4-BE49-F238E27FC236}">
                <a16:creationId xmlns:a16="http://schemas.microsoft.com/office/drawing/2014/main" id="{FBD5F3E2-17E1-4B9C-A299-1F1BBFBD7CE3}"/>
              </a:ext>
            </a:extLst>
          </p:cNvPr>
          <p:cNvSpPr txBox="1"/>
          <p:nvPr/>
        </p:nvSpPr>
        <p:spPr>
          <a:xfrm>
            <a:off x="1572793" y="4651341"/>
            <a:ext cx="2257936" cy="369332"/>
          </a:xfrm>
          <a:prstGeom prst="rect">
            <a:avLst/>
          </a:prstGeom>
          <a:noFill/>
        </p:spPr>
        <p:txBody>
          <a:bodyPr wrap="square" rtlCol="0">
            <a:spAutoFit/>
          </a:bodyPr>
          <a:lstStyle/>
          <a:p>
            <a:r>
              <a:rPr lang="en-US" b="1" dirty="0"/>
              <a:t>Hypolimnion</a:t>
            </a:r>
          </a:p>
        </p:txBody>
      </p:sp>
      <p:sp>
        <p:nvSpPr>
          <p:cNvPr id="32" name="TextBox 31">
            <a:extLst>
              <a:ext uri="{FF2B5EF4-FFF2-40B4-BE49-F238E27FC236}">
                <a16:creationId xmlns:a16="http://schemas.microsoft.com/office/drawing/2014/main" id="{D0D681E1-3455-47C8-B520-56F00CCD17C5}"/>
              </a:ext>
            </a:extLst>
          </p:cNvPr>
          <p:cNvSpPr txBox="1"/>
          <p:nvPr/>
        </p:nvSpPr>
        <p:spPr>
          <a:xfrm>
            <a:off x="1660396" y="2990791"/>
            <a:ext cx="2257936" cy="369332"/>
          </a:xfrm>
          <a:prstGeom prst="rect">
            <a:avLst/>
          </a:prstGeom>
          <a:noFill/>
        </p:spPr>
        <p:txBody>
          <a:bodyPr wrap="square" rtlCol="0">
            <a:spAutoFit/>
          </a:bodyPr>
          <a:lstStyle/>
          <a:p>
            <a:r>
              <a:rPr lang="en-US" b="1" dirty="0"/>
              <a:t>Thermocline</a:t>
            </a:r>
          </a:p>
        </p:txBody>
      </p:sp>
      <p:sp>
        <p:nvSpPr>
          <p:cNvPr id="33" name="TextBox 32">
            <a:extLst>
              <a:ext uri="{FF2B5EF4-FFF2-40B4-BE49-F238E27FC236}">
                <a16:creationId xmlns:a16="http://schemas.microsoft.com/office/drawing/2014/main" id="{BA609778-DA64-45D8-920A-8AB1A907CE0A}"/>
              </a:ext>
            </a:extLst>
          </p:cNvPr>
          <p:cNvSpPr txBox="1"/>
          <p:nvPr/>
        </p:nvSpPr>
        <p:spPr>
          <a:xfrm>
            <a:off x="6173016" y="2021316"/>
            <a:ext cx="1409045" cy="369332"/>
          </a:xfrm>
          <a:prstGeom prst="rect">
            <a:avLst/>
          </a:prstGeom>
          <a:noFill/>
        </p:spPr>
        <p:txBody>
          <a:bodyPr wrap="square" rtlCol="0">
            <a:spAutoFit/>
          </a:bodyPr>
          <a:lstStyle/>
          <a:p>
            <a:r>
              <a:rPr lang="en-US" b="1" dirty="0"/>
              <a:t>Epilimnion</a:t>
            </a:r>
          </a:p>
        </p:txBody>
      </p:sp>
      <p:sp>
        <p:nvSpPr>
          <p:cNvPr id="34" name="TextBox 33">
            <a:extLst>
              <a:ext uri="{FF2B5EF4-FFF2-40B4-BE49-F238E27FC236}">
                <a16:creationId xmlns:a16="http://schemas.microsoft.com/office/drawing/2014/main" id="{CF57824F-BEC3-4484-92B4-0EC8EDD45F06}"/>
              </a:ext>
            </a:extLst>
          </p:cNvPr>
          <p:cNvSpPr txBox="1"/>
          <p:nvPr/>
        </p:nvSpPr>
        <p:spPr>
          <a:xfrm>
            <a:off x="5981630" y="4613049"/>
            <a:ext cx="2257936" cy="369332"/>
          </a:xfrm>
          <a:prstGeom prst="rect">
            <a:avLst/>
          </a:prstGeom>
          <a:noFill/>
        </p:spPr>
        <p:txBody>
          <a:bodyPr wrap="square" rtlCol="0">
            <a:spAutoFit/>
          </a:bodyPr>
          <a:lstStyle/>
          <a:p>
            <a:r>
              <a:rPr lang="en-US" b="1" dirty="0"/>
              <a:t>Hypolimnion</a:t>
            </a:r>
          </a:p>
        </p:txBody>
      </p:sp>
      <p:sp>
        <p:nvSpPr>
          <p:cNvPr id="35" name="TextBox 34">
            <a:extLst>
              <a:ext uri="{FF2B5EF4-FFF2-40B4-BE49-F238E27FC236}">
                <a16:creationId xmlns:a16="http://schemas.microsoft.com/office/drawing/2014/main" id="{F76C7C66-626F-4A6B-93F7-354E6FA40956}"/>
              </a:ext>
            </a:extLst>
          </p:cNvPr>
          <p:cNvSpPr txBox="1"/>
          <p:nvPr/>
        </p:nvSpPr>
        <p:spPr>
          <a:xfrm>
            <a:off x="6069233" y="2647696"/>
            <a:ext cx="2257936" cy="369332"/>
          </a:xfrm>
          <a:prstGeom prst="rect">
            <a:avLst/>
          </a:prstGeom>
          <a:noFill/>
        </p:spPr>
        <p:txBody>
          <a:bodyPr wrap="square" rtlCol="0">
            <a:spAutoFit/>
          </a:bodyPr>
          <a:lstStyle/>
          <a:p>
            <a:r>
              <a:rPr lang="en-US" b="1" dirty="0"/>
              <a:t>Thermocline</a:t>
            </a:r>
          </a:p>
        </p:txBody>
      </p:sp>
    </p:spTree>
    <p:extLst>
      <p:ext uri="{BB962C8B-B14F-4D97-AF65-F5344CB8AC3E}">
        <p14:creationId xmlns:p14="http://schemas.microsoft.com/office/powerpoint/2010/main" val="186165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3945C5-DD7D-4367-834C-6F385E2FAF65}"/>
              </a:ext>
            </a:extLst>
          </p:cNvPr>
          <p:cNvSpPr txBox="1">
            <a:spLocks/>
          </p:cNvSpPr>
          <p:nvPr/>
        </p:nvSpPr>
        <p:spPr>
          <a:xfrm>
            <a:off x="0" y="366451"/>
            <a:ext cx="9144000" cy="665674"/>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a:t>How will warming air temperatures affect dissolved oxygen?</a:t>
            </a:r>
          </a:p>
        </p:txBody>
      </p:sp>
      <p:sp>
        <p:nvSpPr>
          <p:cNvPr id="9" name="TextBox 8">
            <a:extLst>
              <a:ext uri="{FF2B5EF4-FFF2-40B4-BE49-F238E27FC236}">
                <a16:creationId xmlns:a16="http://schemas.microsoft.com/office/drawing/2014/main" id="{D3E38178-2D93-413D-A3A2-2FDC6BC25495}"/>
              </a:ext>
            </a:extLst>
          </p:cNvPr>
          <p:cNvSpPr txBox="1"/>
          <p:nvPr/>
        </p:nvSpPr>
        <p:spPr>
          <a:xfrm>
            <a:off x="136083" y="6481712"/>
            <a:ext cx="9344344" cy="369332"/>
          </a:xfrm>
          <a:prstGeom prst="rect">
            <a:avLst/>
          </a:prstGeom>
          <a:noFill/>
        </p:spPr>
        <p:txBody>
          <a:bodyPr wrap="square" rtlCol="0">
            <a:spAutoFit/>
          </a:bodyPr>
          <a:lstStyle/>
          <a:p>
            <a:r>
              <a:rPr lang="en-US" dirty="0"/>
              <a:t>Lake Mendota, WI: data from Temperate Lakes Long-term Ecological Research</a:t>
            </a:r>
          </a:p>
        </p:txBody>
      </p:sp>
      <p:pic>
        <p:nvPicPr>
          <p:cNvPr id="10" name="Picture 9">
            <a:extLst>
              <a:ext uri="{FF2B5EF4-FFF2-40B4-BE49-F238E27FC236}">
                <a16:creationId xmlns:a16="http://schemas.microsoft.com/office/drawing/2014/main" id="{5372958C-4AE8-4F4E-AFBF-F18961C5A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 y="1860052"/>
            <a:ext cx="4502556" cy="3346881"/>
          </a:xfrm>
          <a:prstGeom prst="rect">
            <a:avLst/>
          </a:prstGeom>
        </p:spPr>
      </p:pic>
      <p:pic>
        <p:nvPicPr>
          <p:cNvPr id="11" name="Picture 10">
            <a:extLst>
              <a:ext uri="{FF2B5EF4-FFF2-40B4-BE49-F238E27FC236}">
                <a16:creationId xmlns:a16="http://schemas.microsoft.com/office/drawing/2014/main" id="{4E642451-6BB1-47C0-94D6-4E143EF65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360" y="1860052"/>
            <a:ext cx="4502557" cy="3346882"/>
          </a:xfrm>
          <a:prstGeom prst="rect">
            <a:avLst/>
          </a:prstGeom>
        </p:spPr>
      </p:pic>
      <p:sp>
        <p:nvSpPr>
          <p:cNvPr id="12" name="TextBox 11">
            <a:extLst>
              <a:ext uri="{FF2B5EF4-FFF2-40B4-BE49-F238E27FC236}">
                <a16:creationId xmlns:a16="http://schemas.microsoft.com/office/drawing/2014/main" id="{84178E9C-866B-4F9F-84EE-96CF41730C7E}"/>
              </a:ext>
            </a:extLst>
          </p:cNvPr>
          <p:cNvSpPr txBox="1"/>
          <p:nvPr/>
        </p:nvSpPr>
        <p:spPr>
          <a:xfrm>
            <a:off x="457201" y="1462557"/>
            <a:ext cx="1194954" cy="400110"/>
          </a:xfrm>
          <a:prstGeom prst="rect">
            <a:avLst/>
          </a:prstGeom>
          <a:noFill/>
        </p:spPr>
        <p:txBody>
          <a:bodyPr wrap="square" rtlCol="0">
            <a:spAutoFit/>
          </a:bodyPr>
          <a:lstStyle/>
          <a:p>
            <a:r>
              <a:rPr lang="en-US" sz="2000" dirty="0"/>
              <a:t>Baseline</a:t>
            </a:r>
            <a:endParaRPr lang="en-US" dirty="0"/>
          </a:p>
        </p:txBody>
      </p:sp>
      <p:sp>
        <p:nvSpPr>
          <p:cNvPr id="13" name="TextBox 12">
            <a:extLst>
              <a:ext uri="{FF2B5EF4-FFF2-40B4-BE49-F238E27FC236}">
                <a16:creationId xmlns:a16="http://schemas.microsoft.com/office/drawing/2014/main" id="{15FB9E17-6448-4E59-9959-A063EAA62AB5}"/>
              </a:ext>
            </a:extLst>
          </p:cNvPr>
          <p:cNvSpPr txBox="1"/>
          <p:nvPr/>
        </p:nvSpPr>
        <p:spPr>
          <a:xfrm>
            <a:off x="4817918" y="1462557"/>
            <a:ext cx="3320241" cy="400110"/>
          </a:xfrm>
          <a:prstGeom prst="rect">
            <a:avLst/>
          </a:prstGeom>
          <a:noFill/>
        </p:spPr>
        <p:txBody>
          <a:bodyPr wrap="square" rtlCol="0">
            <a:spAutoFit/>
          </a:bodyPr>
          <a:lstStyle/>
          <a:p>
            <a:r>
              <a:rPr lang="en-US" sz="2000" dirty="0"/>
              <a:t>+6</a:t>
            </a:r>
            <a:r>
              <a:rPr lang="en-US" sz="2000" baseline="30000" dirty="0"/>
              <a:t>o</a:t>
            </a:r>
            <a:r>
              <a:rPr lang="en-US" sz="2000" dirty="0"/>
              <a:t>C Climate Scenario</a:t>
            </a:r>
          </a:p>
        </p:txBody>
      </p:sp>
      <p:sp>
        <p:nvSpPr>
          <p:cNvPr id="14" name="Content Placeholder 2">
            <a:extLst>
              <a:ext uri="{FF2B5EF4-FFF2-40B4-BE49-F238E27FC236}">
                <a16:creationId xmlns:a16="http://schemas.microsoft.com/office/drawing/2014/main" id="{992E5673-52A9-40B4-B1CF-9BA6F8EFF799}"/>
              </a:ext>
            </a:extLst>
          </p:cNvPr>
          <p:cNvSpPr>
            <a:spLocks noGrp="1"/>
          </p:cNvSpPr>
          <p:nvPr>
            <p:ph idx="1"/>
          </p:nvPr>
        </p:nvSpPr>
        <p:spPr>
          <a:xfrm>
            <a:off x="457201" y="5382494"/>
            <a:ext cx="8229600" cy="845127"/>
          </a:xfrm>
        </p:spPr>
        <p:txBody>
          <a:bodyPr>
            <a:normAutofit fontScale="92500"/>
          </a:bodyPr>
          <a:lstStyle/>
          <a:p>
            <a:r>
              <a:rPr lang="en-US" dirty="0"/>
              <a:t>CO</a:t>
            </a:r>
            <a:r>
              <a:rPr lang="en-US" baseline="-25000" dirty="0"/>
              <a:t>2</a:t>
            </a:r>
            <a:r>
              <a:rPr lang="en-US" dirty="0"/>
              <a:t> will be produced from respiration when there is oxygen</a:t>
            </a:r>
          </a:p>
          <a:p>
            <a:r>
              <a:rPr lang="en-US" dirty="0"/>
              <a:t>CH</a:t>
            </a:r>
            <a:r>
              <a:rPr lang="en-US" baseline="-25000" dirty="0"/>
              <a:t>4</a:t>
            </a:r>
            <a:r>
              <a:rPr lang="en-US" dirty="0"/>
              <a:t> will be produced from respiration when there is </a:t>
            </a:r>
            <a:r>
              <a:rPr lang="en-US" i="1" dirty="0"/>
              <a:t>no </a:t>
            </a:r>
            <a:r>
              <a:rPr lang="en-US" dirty="0"/>
              <a:t>oxygen</a:t>
            </a:r>
          </a:p>
        </p:txBody>
      </p:sp>
    </p:spTree>
    <p:extLst>
      <p:ext uri="{BB962C8B-B14F-4D97-AF65-F5344CB8AC3E}">
        <p14:creationId xmlns:p14="http://schemas.microsoft.com/office/powerpoint/2010/main" val="2597910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KF PPT go-to</Template>
  <TotalTime>15992</TotalTime>
  <Words>5586</Words>
  <Application>Microsoft Office PowerPoint</Application>
  <PresentationFormat>On-screen Show (4:3)</PresentationFormat>
  <Paragraphs>422</Paragraphs>
  <Slides>41</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MS Mincho</vt:lpstr>
      <vt:lpstr>Arial</vt:lpstr>
      <vt:lpstr>Calibri</vt:lpstr>
      <vt:lpstr>Lucida Sans Unicode</vt:lpstr>
      <vt:lpstr>Times New Roman</vt:lpstr>
      <vt:lpstr>Wingdings</vt:lpstr>
      <vt:lpstr>KF PPT go-to</vt:lpstr>
      <vt:lpstr>Macrosystems EDDIE:  Macro-Scale Feedbacks </vt:lpstr>
      <vt:lpstr>PowerPoint Presentation</vt:lpstr>
      <vt:lpstr> Lakes play a role in global carbon cycles</vt:lpstr>
      <vt:lpstr>PowerPoint Presentation</vt:lpstr>
      <vt:lpstr>GHG fluxes in lakes are driven by diffusion gradient across the air-water interface!</vt:lpstr>
      <vt:lpstr>PowerPoint Presentation</vt:lpstr>
      <vt:lpstr> How does lake temperature vary seasonally?</vt:lpstr>
      <vt:lpstr>How will warming air temperatures affect water temperatures?</vt:lpstr>
      <vt:lpstr>PowerPoint Presentation</vt:lpstr>
      <vt:lpstr> Using a macrosystems ecology approach  to study greenhouse gas fluxes</vt:lpstr>
      <vt:lpstr> Macro-scale feedback</vt:lpstr>
      <vt:lpstr> Macro-scale feedbacks in lakes</vt:lpstr>
      <vt:lpstr>PowerPoint Presentation</vt:lpstr>
      <vt:lpstr> Our focal question:</vt:lpstr>
      <vt:lpstr> Models to understand macro-scale feedbacks</vt:lpstr>
      <vt:lpstr>PowerPoint Presentation</vt:lpstr>
      <vt:lpstr>PowerPoint Presentation</vt:lpstr>
      <vt:lpstr>PowerPoint Presentation</vt:lpstr>
      <vt:lpstr>PowerPoint Presentation</vt:lpstr>
      <vt:lpstr> GLM: General Lake Model </vt:lpstr>
      <vt:lpstr>PowerPoint Presentation</vt:lpstr>
      <vt:lpstr> AED: Aquatic EcoDynamics</vt:lpstr>
      <vt:lpstr> Basic structure of the model</vt:lpstr>
      <vt:lpstr> Example .nml file</vt:lpstr>
      <vt:lpstr> Example met file</vt:lpstr>
      <vt:lpstr> We will run GLM-AED using R</vt:lpstr>
      <vt:lpstr> Lakes we’re going to model today, using a suite    of available continental datasets</vt:lpstr>
      <vt:lpstr> Learning objectives</vt:lpstr>
      <vt:lpstr>PowerPoint Presentation</vt:lpstr>
      <vt:lpstr>Download the module files </vt:lpstr>
      <vt:lpstr>PowerPoint Presentation</vt:lpstr>
      <vt:lpstr> Activity A: Run a lake model!</vt:lpstr>
      <vt:lpstr> Activity B: Climate change scenario</vt:lpstr>
      <vt:lpstr>PowerPoint Presentation</vt:lpstr>
      <vt:lpstr> Evidence for Macro-Scale Feedbacks?</vt:lpstr>
      <vt:lpstr> Thank you for participating! </vt:lpstr>
      <vt:lpstr>Additional slides for instructors to use</vt:lpstr>
      <vt:lpstr> Model lake descriptions</vt:lpstr>
      <vt:lpstr> Presentation guidelines</vt:lpstr>
      <vt:lpstr> Activity C: Lake GWPs</vt:lpstr>
      <vt:lpstr> Activity C: Lake Greenhouse gases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Cross-scale Emergence Title page + acknowledgements</dc:title>
  <dc:creator>Cayelan C. Carey</dc:creator>
  <cp:lastModifiedBy>Alex Hounshell</cp:lastModifiedBy>
  <cp:revision>472</cp:revision>
  <dcterms:created xsi:type="dcterms:W3CDTF">2017-06-29T16:27:40Z</dcterms:created>
  <dcterms:modified xsi:type="dcterms:W3CDTF">2020-04-15T13:33:00Z</dcterms:modified>
</cp:coreProperties>
</file>